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10.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style4.xml" ContentType="application/vnd.ms-office.chartstyle+xml"/>
  <Override PartName="/ppt/charts/colors4.xml" ContentType="application/vnd.ms-office.chartcolorstyle+xml"/>
  <Override PartName="/ppt/charts/chart15.xml" ContentType="application/vnd.openxmlformats-officedocument.drawingml.chart+xml"/>
  <Override PartName="/ppt/charts/style5.xml" ContentType="application/vnd.ms-office.chartstyle+xml"/>
  <Override PartName="/ppt/charts/colors5.xml" ContentType="application/vnd.ms-office.chartcolorstyle+xml"/>
  <Override PartName="/ppt/charts/chart16.xml" ContentType="application/vnd.openxmlformats-officedocument.drawingml.chart+xml"/>
  <Override PartName="/ppt/charts/style6.xml" ContentType="application/vnd.ms-office.chartstyle+xml"/>
  <Override PartName="/ppt/charts/colors6.xml" ContentType="application/vnd.ms-office.chartcolorstyle+xml"/>
  <Override PartName="/ppt/charts/chart17.xml" ContentType="application/vnd.openxmlformats-officedocument.drawingml.chart+xml"/>
  <Override PartName="/ppt/charts/style7.xml" ContentType="application/vnd.ms-office.chartstyle+xml"/>
  <Override PartName="/ppt/charts/colors7.xml" ContentType="application/vnd.ms-office.chartcolorstyle+xml"/>
  <Override PartName="/ppt/charts/chart18.xml" ContentType="application/vnd.openxmlformats-officedocument.drawingml.chart+xml"/>
  <Override PartName="/ppt/charts/style8.xml" ContentType="application/vnd.ms-office.chartstyle+xml"/>
  <Override PartName="/ppt/charts/colors8.xml" ContentType="application/vnd.ms-office.chartcolorstyle+xml"/>
  <Override PartName="/ppt/charts/chart1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3.xml" ContentType="application/vnd.openxmlformats-officedocument.themeOverride+xml"/>
  <Override PartName="/ppt/charts/chart2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4.xml" ContentType="application/vnd.openxmlformats-officedocument.themeOverride+xml"/>
  <Override PartName="/ppt/drawings/drawing2.xml" ContentType="application/vnd.openxmlformats-officedocument.drawingml.chartshapes+xml"/>
  <Override PartName="/ppt/charts/chart2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5.xml" ContentType="application/vnd.openxmlformats-officedocument.themeOverride+xml"/>
  <Override PartName="/ppt/charts/chart2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4.xml" ContentType="application/vnd.openxmlformats-officedocument.drawingml.chart+xml"/>
  <Override PartName="/ppt/charts/chart25.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40"/>
  </p:notesMasterIdLst>
  <p:sldIdLst>
    <p:sldId id="281" r:id="rId2"/>
    <p:sldId id="282" r:id="rId3"/>
    <p:sldId id="288" r:id="rId4"/>
    <p:sldId id="289" r:id="rId5"/>
    <p:sldId id="290" r:id="rId6"/>
    <p:sldId id="291" r:id="rId7"/>
    <p:sldId id="292" r:id="rId8"/>
    <p:sldId id="293" r:id="rId9"/>
    <p:sldId id="304" r:id="rId10"/>
    <p:sldId id="305" r:id="rId11"/>
    <p:sldId id="306" r:id="rId12"/>
    <p:sldId id="323" r:id="rId13"/>
    <p:sldId id="324" r:id="rId14"/>
    <p:sldId id="325" r:id="rId15"/>
    <p:sldId id="326" r:id="rId16"/>
    <p:sldId id="327" r:id="rId17"/>
    <p:sldId id="303" r:id="rId18"/>
    <p:sldId id="302" r:id="rId19"/>
    <p:sldId id="300" r:id="rId20"/>
    <p:sldId id="307" r:id="rId21"/>
    <p:sldId id="298" r:id="rId22"/>
    <p:sldId id="299" r:id="rId23"/>
    <p:sldId id="308" r:id="rId24"/>
    <p:sldId id="309" r:id="rId25"/>
    <p:sldId id="310" r:id="rId26"/>
    <p:sldId id="311" r:id="rId27"/>
    <p:sldId id="312" r:id="rId28"/>
    <p:sldId id="313" r:id="rId29"/>
    <p:sldId id="321" r:id="rId30"/>
    <p:sldId id="314" r:id="rId31"/>
    <p:sldId id="315" r:id="rId32"/>
    <p:sldId id="316" r:id="rId33"/>
    <p:sldId id="317" r:id="rId34"/>
    <p:sldId id="319" r:id="rId35"/>
    <p:sldId id="320" r:id="rId36"/>
    <p:sldId id="322" r:id="rId37"/>
    <p:sldId id="318" r:id="rId38"/>
    <p:sldId id="287" r:id="rId3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4476" autoAdjust="0"/>
  </p:normalViewPr>
  <p:slideViewPr>
    <p:cSldViewPr snapToGrid="0">
      <p:cViewPr varScale="1">
        <p:scale>
          <a:sx n="110" d="100"/>
          <a:sy n="110" d="100"/>
        </p:scale>
        <p:origin x="66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68486\Desktop\SRS%20Report%201%20Jan%202019\Number%20of%20Incidents%20by%20Reported%20Date%20per%20(Year).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j68486\Desktop\SRS%20Report%201%20Jan%202019\Patient%20Management%20by%20Sub%20Category.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j68486\Desktop\SRS%20Report%201%20Jan%202019\Top%2010%20Patinet%20Management%20(Delay%20Treatment)%20per%20Location%20Exact.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j68486\Desktop\SRS%20Report%201%20Jan%202019\Top%2010%20Patient%20Management%20(Delay%20Admission)%20per%20Location%20Exact.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j68486\Desktop\SRS%20Report%201%20Jan%202019\Top%2010%20Incidents%20by%20Discover%20Location%20FY%202018.xlsx" TargetMode="External"/></Relationships>
</file>

<file path=ppt/charts/_rels/chart14.xml.rels><?xml version="1.0" encoding="UTF-8" standalone="yes"?>
<Relationships xmlns="http://schemas.openxmlformats.org/package/2006/relationships"><Relationship Id="rId3" Type="http://schemas.openxmlformats.org/officeDocument/2006/relationships/oleObject" Target="file:///C:\Users\j68486\Desktop\SRS%20Report%201%20Jan%202019\Top%2010%20Incidents%20by%20Discover%20Location%20FY%202018.xlsx" TargetMode="External"/><Relationship Id="rId2" Type="http://schemas.microsoft.com/office/2011/relationships/chartColorStyle" Target="colors4.xml"/><Relationship Id="rId1" Type="http://schemas.microsoft.com/office/2011/relationships/chartStyle" Target="style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j68486\Desktop\SRS%20Report%201%20Jan%202019\Incidents%20by%20Level%20of%20Harm%20FY%202018.xlsx" TargetMode="External"/><Relationship Id="rId2" Type="http://schemas.microsoft.com/office/2011/relationships/chartColorStyle" Target="colors6.xml"/><Relationship Id="rId1" Type="http://schemas.microsoft.com/office/2011/relationships/chartStyle" Target="style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j68486\Desktop\SRS%20Report%201%20Jan%202019\Number%20of%20IA%20per%20initiating%20department.xlsx" TargetMode="External"/><Relationship Id="rId2" Type="http://schemas.microsoft.com/office/2011/relationships/chartColorStyle" Target="colors7.xml"/><Relationship Id="rId1" Type="http://schemas.microsoft.com/office/2011/relationships/chartStyle" Target="style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j68486\Desktop\SRS%20Report%201%20Jan%202019\Number%20of%20Intense%20Analysis%20Case%20Reviews%20per%20Year.xlsx" TargetMode="External"/><Relationship Id="rId2" Type="http://schemas.microsoft.com/office/2011/relationships/chartColorStyle" Target="colors8.xml"/><Relationship Id="rId1" Type="http://schemas.microsoft.com/office/2011/relationships/chartStyle" Target="style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5.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2.xml"/><Relationship Id="rId4" Type="http://schemas.openxmlformats.org/officeDocument/2006/relationships/package" Target="../embeddings/Microsoft_Excel_Worksheet6.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7.xlsx"/></Relationships>
</file>

<file path=ppt/charts/_rels/chart22.xml.rels><?xml version="1.0" encoding="UTF-8" standalone="yes"?>
<Relationships xmlns="http://schemas.openxmlformats.org/package/2006/relationships"><Relationship Id="rId3" Type="http://schemas.openxmlformats.org/officeDocument/2006/relationships/oleObject" Target="file:///\\j-fs02\Quality_Management\Risk%20Management\SRS%20Reports\SRS%20Report%201%20Jan%202019\SE%20Action%20Plan%20Status%20FY%202018.xlsx" TargetMode="External"/><Relationship Id="rId2" Type="http://schemas.microsoft.com/office/2011/relationships/chartColorStyle" Target="colors12.xml"/><Relationship Id="rId1" Type="http://schemas.microsoft.com/office/2011/relationships/chartStyle" Target="style1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j68486\Desktop\SRS%20Report%201%20Jan%202019\M&amp;M%20Referrals%20FY%202018.xlsx" TargetMode="External"/><Relationship Id="rId2" Type="http://schemas.microsoft.com/office/2011/relationships/chartColorStyle" Target="colors13.xml"/><Relationship Id="rId1" Type="http://schemas.microsoft.com/office/2011/relationships/chartStyle" Target="style13.xml"/></Relationships>
</file>

<file path=ppt/charts/_rels/chart24.xml.rels><?xml version="1.0" encoding="UTF-8" standalone="yes"?>
<Relationships xmlns="http://schemas.openxmlformats.org/package/2006/relationships"><Relationship Id="rId1" Type="http://schemas.openxmlformats.org/officeDocument/2006/relationships/oleObject" Target="file:///C:\Users\j68486\Desktop\SRS%20Report%201%20Jan%202019\Number%20of%20%20assigned%20Actions%20by%20Start%20Date%202017%20-%202018%203.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j68486\Desktop\SRS%20Report%201%20Jan%202019\Actions%20by%20Assigned%20by.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oleObject" Target="file:///C:\Users\j68486\Desktop\SRS%20Report%201%20Jan%202019\DEM%20Drill%20Down%20Incidents%20by%20Incident%20Type%20FY%202018.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j68486\Desktop\SRS%20Report%201%20Jan%202019\DEM%20Incidents%20by%20Specimen%20Stage%20FY%202018.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j68486\Desktop\SRS%20Report%201%20Jan%202019\DEM%20Incidents%20by%20Specimen%20Stage%20(collection)%20FY%202018.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j68486\Desktop\SRS%20Report%201%20Jan%202019\Clinical%20Documentation%20by%20Variance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j68486\Desktop\SRS%20Report%201%20Jan%202019\Top%2010%20Clinical%20Docu.%20(Missing,%20Incomplete,%20Incorrect)%20per%20location%20Exac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920911896697399E-2"/>
          <c:y val="1.5208343734949451E-2"/>
          <c:w val="0.93881335062503202"/>
          <c:h val="0.90530775665865137"/>
        </c:manualLayout>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Data!$A$2:$A$18</c:f>
              <c:strCache>
                <c:ptCount val="17"/>
                <c:pt idx="0">
                  <c:v>Y 2002</c:v>
                </c:pt>
                <c:pt idx="1">
                  <c:v>Y 2003</c:v>
                </c:pt>
                <c:pt idx="2">
                  <c:v>Y 2004</c:v>
                </c:pt>
                <c:pt idx="3">
                  <c:v>Y 2005</c:v>
                </c:pt>
                <c:pt idx="4">
                  <c:v>Y 2006</c:v>
                </c:pt>
                <c:pt idx="5">
                  <c:v>Y 2007</c:v>
                </c:pt>
                <c:pt idx="6">
                  <c:v>Y 2008</c:v>
                </c:pt>
                <c:pt idx="7">
                  <c:v>Y 2009</c:v>
                </c:pt>
                <c:pt idx="8">
                  <c:v>Y 2010</c:v>
                </c:pt>
                <c:pt idx="9">
                  <c:v>Y 2011</c:v>
                </c:pt>
                <c:pt idx="10">
                  <c:v>Y 2012</c:v>
                </c:pt>
                <c:pt idx="11">
                  <c:v>Y 2013</c:v>
                </c:pt>
                <c:pt idx="12">
                  <c:v>Y 2014</c:v>
                </c:pt>
                <c:pt idx="13">
                  <c:v>Y 2015</c:v>
                </c:pt>
                <c:pt idx="14">
                  <c:v>Y 2016</c:v>
                </c:pt>
                <c:pt idx="15">
                  <c:v>Y 2017</c:v>
                </c:pt>
                <c:pt idx="16">
                  <c:v>Y 2018</c:v>
                </c:pt>
              </c:strCache>
            </c:strRef>
          </c:cat>
          <c:val>
            <c:numRef>
              <c:f>Data!$B$2:$B$18</c:f>
              <c:numCache>
                <c:formatCode>General</c:formatCode>
                <c:ptCount val="17"/>
                <c:pt idx="0">
                  <c:v>675</c:v>
                </c:pt>
                <c:pt idx="1">
                  <c:v>531</c:v>
                </c:pt>
                <c:pt idx="2">
                  <c:v>654</c:v>
                </c:pt>
                <c:pt idx="3">
                  <c:v>1466</c:v>
                </c:pt>
                <c:pt idx="4">
                  <c:v>2188</c:v>
                </c:pt>
                <c:pt idx="5">
                  <c:v>2237</c:v>
                </c:pt>
                <c:pt idx="6">
                  <c:v>2486</c:v>
                </c:pt>
                <c:pt idx="7">
                  <c:v>3006</c:v>
                </c:pt>
                <c:pt idx="8">
                  <c:v>4090</c:v>
                </c:pt>
                <c:pt idx="9">
                  <c:v>6310</c:v>
                </c:pt>
                <c:pt idx="10">
                  <c:v>5884</c:v>
                </c:pt>
                <c:pt idx="11">
                  <c:v>6668</c:v>
                </c:pt>
                <c:pt idx="12">
                  <c:v>5651</c:v>
                </c:pt>
                <c:pt idx="13">
                  <c:v>4222</c:v>
                </c:pt>
                <c:pt idx="14">
                  <c:v>5218</c:v>
                </c:pt>
                <c:pt idx="15">
                  <c:v>6503</c:v>
                </c:pt>
                <c:pt idx="16">
                  <c:v>7450</c:v>
                </c:pt>
              </c:numCache>
            </c:numRef>
          </c:val>
          <c:smooth val="0"/>
        </c:ser>
        <c:dLbls>
          <c:showLegendKey val="0"/>
          <c:showVal val="0"/>
          <c:showCatName val="0"/>
          <c:showSerName val="0"/>
          <c:showPercent val="0"/>
          <c:showBubbleSize val="0"/>
        </c:dLbls>
        <c:smooth val="0"/>
        <c:axId val="177427136"/>
        <c:axId val="177424896"/>
      </c:lineChart>
      <c:catAx>
        <c:axId val="177427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424896"/>
        <c:crosses val="autoZero"/>
        <c:auto val="1"/>
        <c:lblAlgn val="ctr"/>
        <c:lblOffset val="100"/>
        <c:noMultiLvlLbl val="0"/>
      </c:catAx>
      <c:valAx>
        <c:axId val="177424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427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Data!$B$1</c:f>
              <c:strCache>
                <c:ptCount val="1"/>
                <c:pt idx="0">
                  <c:v>Data</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Data!$A$2:$A$11</c:f>
              <c:strCache>
                <c:ptCount val="10"/>
                <c:pt idx="0">
                  <c:v>Patient-Non compliance</c:v>
                </c:pt>
                <c:pt idx="1">
                  <c:v>Delayed treatment</c:v>
                </c:pt>
                <c:pt idx="2">
                  <c:v>Left Against Medical Advice</c:v>
                </c:pt>
                <c:pt idx="3">
                  <c:v>Delayed patient admission</c:v>
                </c:pt>
                <c:pt idx="4">
                  <c:v>Delayed consultation</c:v>
                </c:pt>
                <c:pt idx="5">
                  <c:v>Improper/Unsafe transport of patient</c:v>
                </c:pt>
                <c:pt idx="6">
                  <c:v>Critical results not acted upon</c:v>
                </c:pt>
                <c:pt idx="7">
                  <c:v>Family/sitter interfering with patient care</c:v>
                </c:pt>
                <c:pt idx="8">
                  <c:v>Delayed diagnosis</c:v>
                </c:pt>
                <c:pt idx="9">
                  <c:v>Inadequate treatment/intervention for condition</c:v>
                </c:pt>
              </c:strCache>
            </c:strRef>
          </c:cat>
          <c:val>
            <c:numRef>
              <c:f>Data!$B$2:$B$11</c:f>
              <c:numCache>
                <c:formatCode>General</c:formatCode>
                <c:ptCount val="10"/>
                <c:pt idx="0">
                  <c:v>123</c:v>
                </c:pt>
                <c:pt idx="1">
                  <c:v>76</c:v>
                </c:pt>
                <c:pt idx="2">
                  <c:v>51</c:v>
                </c:pt>
                <c:pt idx="3">
                  <c:v>41</c:v>
                </c:pt>
                <c:pt idx="4">
                  <c:v>27</c:v>
                </c:pt>
                <c:pt idx="5">
                  <c:v>20</c:v>
                </c:pt>
                <c:pt idx="6">
                  <c:v>19</c:v>
                </c:pt>
                <c:pt idx="7">
                  <c:v>17</c:v>
                </c:pt>
                <c:pt idx="8">
                  <c:v>16</c:v>
                </c:pt>
                <c:pt idx="9">
                  <c:v>15</c:v>
                </c:pt>
              </c:numCache>
            </c:numRef>
          </c:val>
        </c:ser>
        <c:dLbls>
          <c:showLegendKey val="0"/>
          <c:showVal val="0"/>
          <c:showCatName val="0"/>
          <c:showSerName val="0"/>
          <c:showPercent val="0"/>
          <c:showBubbleSize val="0"/>
        </c:dLbls>
        <c:gapWidth val="150"/>
        <c:axId val="179188224"/>
        <c:axId val="179188784"/>
      </c:barChart>
      <c:catAx>
        <c:axId val="179188224"/>
        <c:scaling>
          <c:orientation val="minMax"/>
        </c:scaling>
        <c:delete val="0"/>
        <c:axPos val="b"/>
        <c:numFmt formatCode="General" sourceLinked="1"/>
        <c:majorTickMark val="out"/>
        <c:minorTickMark val="none"/>
        <c:tickLblPos val="nextTo"/>
        <c:crossAx val="179188784"/>
        <c:crosses val="autoZero"/>
        <c:auto val="1"/>
        <c:lblAlgn val="ctr"/>
        <c:lblOffset val="100"/>
        <c:noMultiLvlLbl val="0"/>
      </c:catAx>
      <c:valAx>
        <c:axId val="179188784"/>
        <c:scaling>
          <c:orientation val="minMax"/>
        </c:scaling>
        <c:delete val="0"/>
        <c:axPos val="l"/>
        <c:majorGridlines/>
        <c:numFmt formatCode="General" sourceLinked="1"/>
        <c:majorTickMark val="out"/>
        <c:minorTickMark val="none"/>
        <c:tickLblPos val="nextTo"/>
        <c:crossAx val="179188784"/>
        <c:crosses val="autoZero"/>
        <c:crossBetween val="midCat"/>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Data!$A$1</c:f>
              <c:strCache>
                <c:ptCount val="1"/>
                <c:pt idx="0">
                  <c:v>X-axis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Data!$A$2:$A$11</c:f>
              <c:strCache>
                <c:ptCount val="10"/>
                <c:pt idx="0">
                  <c:v>DEM (Emergency Services)</c:v>
                </c:pt>
                <c:pt idx="1">
                  <c:v>5 North Medicine</c:v>
                </c:pt>
                <c:pt idx="2">
                  <c:v>4 North (Adult Oncology)</c:v>
                </c:pt>
                <c:pt idx="3">
                  <c:v>DPU (Day Procedure Unit)</c:v>
                </c:pt>
                <c:pt idx="4">
                  <c:v>Oncology adult treatment area</c:v>
                </c:pt>
                <c:pt idx="5">
                  <c:v>Dental Clinic</c:v>
                </c:pt>
                <c:pt idx="6">
                  <c:v>4 South (Adult Oncology)</c:v>
                </c:pt>
                <c:pt idx="7">
                  <c:v>Pediatric BMT</c:v>
                </c:pt>
                <c:pt idx="8">
                  <c:v>VIP (3rd-4th-5th Floor)</c:v>
                </c:pt>
                <c:pt idx="9">
                  <c:v>Coronary Care Unit (CCU )</c:v>
                </c:pt>
              </c:strCache>
            </c:strRef>
          </c:cat>
          <c:val>
            <c:numRef>
              <c:f>Data!$B$2:$B$11</c:f>
              <c:numCache>
                <c:formatCode>General</c:formatCode>
                <c:ptCount val="10"/>
                <c:pt idx="0">
                  <c:v>16</c:v>
                </c:pt>
                <c:pt idx="1">
                  <c:v>7</c:v>
                </c:pt>
                <c:pt idx="2">
                  <c:v>7</c:v>
                </c:pt>
                <c:pt idx="3">
                  <c:v>4</c:v>
                </c:pt>
                <c:pt idx="4">
                  <c:v>3</c:v>
                </c:pt>
                <c:pt idx="5">
                  <c:v>3</c:v>
                </c:pt>
                <c:pt idx="6">
                  <c:v>3</c:v>
                </c:pt>
                <c:pt idx="7">
                  <c:v>3</c:v>
                </c:pt>
                <c:pt idx="8">
                  <c:v>2</c:v>
                </c:pt>
                <c:pt idx="9">
                  <c:v>2</c:v>
                </c:pt>
              </c:numCache>
            </c:numRef>
          </c:val>
        </c:ser>
        <c:dLbls>
          <c:showLegendKey val="0"/>
          <c:showVal val="0"/>
          <c:showCatName val="0"/>
          <c:showSerName val="0"/>
          <c:showPercent val="0"/>
          <c:showBubbleSize val="0"/>
        </c:dLbls>
        <c:gapWidth val="150"/>
        <c:axId val="179321136"/>
        <c:axId val="179321696"/>
      </c:barChart>
      <c:catAx>
        <c:axId val="179321136"/>
        <c:scaling>
          <c:orientation val="minMax"/>
        </c:scaling>
        <c:delete val="0"/>
        <c:axPos val="b"/>
        <c:numFmt formatCode="General" sourceLinked="1"/>
        <c:majorTickMark val="out"/>
        <c:minorTickMark val="none"/>
        <c:tickLblPos val="nextTo"/>
        <c:crossAx val="179321696"/>
        <c:crosses val="autoZero"/>
        <c:auto val="1"/>
        <c:lblAlgn val="ctr"/>
        <c:lblOffset val="100"/>
        <c:noMultiLvlLbl val="0"/>
      </c:catAx>
      <c:valAx>
        <c:axId val="179321696"/>
        <c:scaling>
          <c:orientation val="minMax"/>
        </c:scaling>
        <c:delete val="0"/>
        <c:axPos val="l"/>
        <c:majorGridlines/>
        <c:numFmt formatCode="General" sourceLinked="1"/>
        <c:majorTickMark val="out"/>
        <c:minorTickMark val="none"/>
        <c:tickLblPos val="nextTo"/>
        <c:crossAx val="179321696"/>
        <c:crosses val="autoZero"/>
        <c:crossBetween val="midCat"/>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Data!$A$1</c:f>
              <c:strCache>
                <c:ptCount val="1"/>
                <c:pt idx="0">
                  <c:v>X-axis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Data!$A$2:$A$13</c:f>
              <c:strCache>
                <c:ptCount val="12"/>
                <c:pt idx="0">
                  <c:v>DEM (Emergency Services)</c:v>
                </c:pt>
                <c:pt idx="1">
                  <c:v>5 North Medicine</c:v>
                </c:pt>
                <c:pt idx="2">
                  <c:v>5 South Medicine</c:v>
                </c:pt>
                <c:pt idx="3">
                  <c:v>Appointments &amp; Admissions</c:v>
                </c:pt>
                <c:pt idx="4">
                  <c:v>1 North (Pediatrics)</c:v>
                </c:pt>
                <c:pt idx="5">
                  <c:v>VIP (3rd-4th-5th Floor)</c:v>
                </c:pt>
                <c:pt idx="6">
                  <c:v>J24ADM</c:v>
                </c:pt>
                <c:pt idx="7">
                  <c:v>Recovery Room</c:v>
                </c:pt>
                <c:pt idx="8">
                  <c:v>Oncology adult treatment area</c:v>
                </c:pt>
                <c:pt idx="9">
                  <c:v>OPD-Internal Medicine</c:v>
                </c:pt>
                <c:pt idx="10">
                  <c:v>OR (Operating Room)</c:v>
                </c:pt>
                <c:pt idx="11">
                  <c:v>DPU (Day Procedure Unit)</c:v>
                </c:pt>
              </c:strCache>
            </c:strRef>
          </c:cat>
          <c:val>
            <c:numRef>
              <c:f>Data!$B$2:$B$13</c:f>
              <c:numCache>
                <c:formatCode>General</c:formatCode>
                <c:ptCount val="12"/>
                <c:pt idx="0">
                  <c:v>24</c:v>
                </c:pt>
                <c:pt idx="1">
                  <c:v>3</c:v>
                </c:pt>
                <c:pt idx="2">
                  <c:v>2</c:v>
                </c:pt>
                <c:pt idx="3">
                  <c:v>2</c:v>
                </c:pt>
                <c:pt idx="4">
                  <c:v>2</c:v>
                </c:pt>
                <c:pt idx="5">
                  <c:v>1</c:v>
                </c:pt>
                <c:pt idx="6">
                  <c:v>1</c:v>
                </c:pt>
                <c:pt idx="7">
                  <c:v>1</c:v>
                </c:pt>
                <c:pt idx="8">
                  <c:v>1</c:v>
                </c:pt>
                <c:pt idx="9">
                  <c:v>1</c:v>
                </c:pt>
                <c:pt idx="10">
                  <c:v>1</c:v>
                </c:pt>
                <c:pt idx="11">
                  <c:v>1</c:v>
                </c:pt>
              </c:numCache>
            </c:numRef>
          </c:val>
        </c:ser>
        <c:dLbls>
          <c:showLegendKey val="0"/>
          <c:showVal val="0"/>
          <c:showCatName val="0"/>
          <c:showSerName val="0"/>
          <c:showPercent val="0"/>
          <c:showBubbleSize val="0"/>
        </c:dLbls>
        <c:gapWidth val="150"/>
        <c:axId val="179323936"/>
        <c:axId val="179324496"/>
      </c:barChart>
      <c:catAx>
        <c:axId val="179323936"/>
        <c:scaling>
          <c:orientation val="minMax"/>
        </c:scaling>
        <c:delete val="0"/>
        <c:axPos val="b"/>
        <c:numFmt formatCode="General" sourceLinked="1"/>
        <c:majorTickMark val="out"/>
        <c:minorTickMark val="none"/>
        <c:tickLblPos val="nextTo"/>
        <c:crossAx val="179324496"/>
        <c:crosses val="autoZero"/>
        <c:auto val="1"/>
        <c:lblAlgn val="ctr"/>
        <c:lblOffset val="100"/>
        <c:noMultiLvlLbl val="0"/>
      </c:catAx>
      <c:valAx>
        <c:axId val="179324496"/>
        <c:scaling>
          <c:orientation val="minMax"/>
        </c:scaling>
        <c:delete val="0"/>
        <c:axPos val="l"/>
        <c:majorGridlines/>
        <c:numFmt formatCode="General" sourceLinked="1"/>
        <c:majorTickMark val="out"/>
        <c:minorTickMark val="none"/>
        <c:tickLblPos val="nextTo"/>
        <c:crossAx val="179324496"/>
        <c:crosses val="autoZero"/>
        <c:crossBetween val="midCat"/>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Data!$A$1</c:f>
              <c:strCache>
                <c:ptCount val="1"/>
                <c:pt idx="0">
                  <c:v>X-axis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Data!$A$2:$A$18</c:f>
              <c:strCache>
                <c:ptCount val="17"/>
                <c:pt idx="0">
                  <c:v>Lab-Hematology / Coagulation (JED)</c:v>
                </c:pt>
                <c:pt idx="1">
                  <c:v>Lab-Chemistry</c:v>
                </c:pt>
                <c:pt idx="2">
                  <c:v>Lab-Blood Bank-Transfusion Svs</c:v>
                </c:pt>
                <c:pt idx="3">
                  <c:v>Lab-Point of care Testing (POCT)</c:v>
                </c:pt>
                <c:pt idx="4">
                  <c:v>Utility Building</c:v>
                </c:pt>
                <c:pt idx="5">
                  <c:v>Lab-Patient Services</c:v>
                </c:pt>
                <c:pt idx="6">
                  <c:v>Pharmacy-Outpatient</c:v>
                </c:pt>
                <c:pt idx="7">
                  <c:v>Pharmacy-Inpatient unit dose</c:v>
                </c:pt>
                <c:pt idx="8">
                  <c:v>Pharmacy-Discharge</c:v>
                </c:pt>
                <c:pt idx="9">
                  <c:v>Pharmacy-Informatics</c:v>
                </c:pt>
                <c:pt idx="10">
                  <c:v>Lab-OPD Phlebotomy Svs</c:v>
                </c:pt>
                <c:pt idx="11">
                  <c:v>DEM (Emergency Services)</c:v>
                </c:pt>
                <c:pt idx="12">
                  <c:v>Lab- Path &amp; Lab Medicine</c:v>
                </c:pt>
                <c:pt idx="13">
                  <c:v>CSICU (Cardiac Surgery ICU)</c:v>
                </c:pt>
                <c:pt idx="14">
                  <c:v>Pharmacy- Outpatient 3 (South Building)</c:v>
                </c:pt>
                <c:pt idx="15">
                  <c:v>5 North Medicine</c:v>
                </c:pt>
                <c:pt idx="16">
                  <c:v>MSICU</c:v>
                </c:pt>
              </c:strCache>
            </c:strRef>
          </c:cat>
          <c:val>
            <c:numRef>
              <c:f>Data!$B$2:$B$18</c:f>
              <c:numCache>
                <c:formatCode>General</c:formatCode>
                <c:ptCount val="17"/>
                <c:pt idx="0">
                  <c:v>493</c:v>
                </c:pt>
                <c:pt idx="1">
                  <c:v>433</c:v>
                </c:pt>
                <c:pt idx="2">
                  <c:v>350</c:v>
                </c:pt>
                <c:pt idx="3">
                  <c:v>329</c:v>
                </c:pt>
                <c:pt idx="4">
                  <c:v>177</c:v>
                </c:pt>
                <c:pt idx="5">
                  <c:v>167</c:v>
                </c:pt>
                <c:pt idx="6">
                  <c:v>151</c:v>
                </c:pt>
                <c:pt idx="7">
                  <c:v>139</c:v>
                </c:pt>
                <c:pt idx="8">
                  <c:v>126</c:v>
                </c:pt>
                <c:pt idx="9">
                  <c:v>107</c:v>
                </c:pt>
                <c:pt idx="10">
                  <c:v>70</c:v>
                </c:pt>
                <c:pt idx="11">
                  <c:v>69</c:v>
                </c:pt>
                <c:pt idx="12">
                  <c:v>60</c:v>
                </c:pt>
                <c:pt idx="13">
                  <c:v>58</c:v>
                </c:pt>
                <c:pt idx="14">
                  <c:v>58</c:v>
                </c:pt>
                <c:pt idx="15">
                  <c:v>52</c:v>
                </c:pt>
                <c:pt idx="16">
                  <c:v>51</c:v>
                </c:pt>
              </c:numCache>
            </c:numRef>
          </c:val>
        </c:ser>
        <c:dLbls>
          <c:showLegendKey val="0"/>
          <c:showVal val="0"/>
          <c:showCatName val="0"/>
          <c:showSerName val="0"/>
          <c:showPercent val="0"/>
          <c:showBubbleSize val="0"/>
        </c:dLbls>
        <c:gapWidth val="150"/>
        <c:axId val="179326736"/>
        <c:axId val="179327296"/>
      </c:barChart>
      <c:catAx>
        <c:axId val="179326736"/>
        <c:scaling>
          <c:orientation val="minMax"/>
        </c:scaling>
        <c:delete val="0"/>
        <c:axPos val="b"/>
        <c:numFmt formatCode="General" sourceLinked="1"/>
        <c:majorTickMark val="out"/>
        <c:minorTickMark val="none"/>
        <c:tickLblPos val="nextTo"/>
        <c:crossAx val="179327296"/>
        <c:crosses val="autoZero"/>
        <c:auto val="1"/>
        <c:lblAlgn val="ctr"/>
        <c:lblOffset val="100"/>
        <c:noMultiLvlLbl val="0"/>
      </c:catAx>
      <c:valAx>
        <c:axId val="179327296"/>
        <c:scaling>
          <c:orientation val="minMax"/>
        </c:scaling>
        <c:delete val="0"/>
        <c:axPos val="l"/>
        <c:majorGridlines/>
        <c:numFmt formatCode="General" sourceLinked="1"/>
        <c:majorTickMark val="out"/>
        <c:minorTickMark val="none"/>
        <c:tickLblPos val="nextTo"/>
        <c:crossAx val="179327296"/>
        <c:crosses val="autoZero"/>
        <c:crossBetween val="midCat"/>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dLbl>
              <c:idx val="0"/>
              <c:layout>
                <c:manualLayout>
                  <c:x val="1.4375561545372867E-2"/>
                  <c:y val="-1.5458935629965828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6172506738544475E-2"/>
                  <c:y val="-1.288244635830485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6172506738544409E-2"/>
                  <c:y val="-1.5458935629965923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078167115902965E-2"/>
                  <c:y val="-1.2882446358304857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6172506738544475E-2"/>
                  <c:y val="-1.545893562996582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Data!$D$2:$D$6</c:f>
              <c:strCache>
                <c:ptCount val="5"/>
                <c:pt idx="0">
                  <c:v>DPLM</c:v>
                </c:pt>
                <c:pt idx="1">
                  <c:v>Pharmacy Services</c:v>
                </c:pt>
                <c:pt idx="2">
                  <c:v>Utility Building</c:v>
                </c:pt>
                <c:pt idx="3">
                  <c:v>DEM (Emergency Services)</c:v>
                </c:pt>
                <c:pt idx="4">
                  <c:v>CSICU (Cardiac Surgery ICU)</c:v>
                </c:pt>
              </c:strCache>
            </c:strRef>
          </c:cat>
          <c:val>
            <c:numRef>
              <c:f>Data!$E$2:$E$6</c:f>
              <c:numCache>
                <c:formatCode>General</c:formatCode>
                <c:ptCount val="5"/>
                <c:pt idx="0">
                  <c:v>1842</c:v>
                </c:pt>
                <c:pt idx="1">
                  <c:v>581</c:v>
                </c:pt>
                <c:pt idx="2">
                  <c:v>177</c:v>
                </c:pt>
                <c:pt idx="3">
                  <c:v>69</c:v>
                </c:pt>
                <c:pt idx="4">
                  <c:v>58</c:v>
                </c:pt>
              </c:numCache>
            </c:numRef>
          </c:val>
        </c:ser>
        <c:dLbls>
          <c:showLegendKey val="0"/>
          <c:showVal val="0"/>
          <c:showCatName val="0"/>
          <c:showSerName val="0"/>
          <c:showPercent val="0"/>
          <c:showBubbleSize val="0"/>
        </c:dLbls>
        <c:gapWidth val="150"/>
        <c:shape val="box"/>
        <c:axId val="179568448"/>
        <c:axId val="179569008"/>
        <c:axId val="0"/>
      </c:bar3DChart>
      <c:catAx>
        <c:axId val="1795684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569008"/>
        <c:crosses val="autoZero"/>
        <c:auto val="1"/>
        <c:lblAlgn val="ctr"/>
        <c:lblOffset val="100"/>
        <c:noMultiLvlLbl val="0"/>
      </c:catAx>
      <c:valAx>
        <c:axId val="179569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568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Data!$A$1</c:f>
              <c:strCache>
                <c:ptCount val="1"/>
                <c:pt idx="0">
                  <c:v>X-axis</c:v>
                </c:pt>
              </c:strCache>
            </c:strRef>
          </c:tx>
          <c:spPr>
            <a:ln w="38100" cap="flat" cmpd="dbl" algn="ctr">
              <a:solidFill>
                <a:schemeClr val="accent1"/>
              </a:solidFill>
              <a:miter lim="800000"/>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Data!$A$2:$A$25</c:f>
              <c:strCache>
                <c:ptCount val="24"/>
                <c:pt idx="0">
                  <c:v>Jan 2017</c:v>
                </c:pt>
                <c:pt idx="1">
                  <c:v>Feb 2017</c:v>
                </c:pt>
                <c:pt idx="2">
                  <c:v>Mar 2017</c:v>
                </c:pt>
                <c:pt idx="3">
                  <c:v>Apr 2017</c:v>
                </c:pt>
                <c:pt idx="4">
                  <c:v>May 2017</c:v>
                </c:pt>
                <c:pt idx="5">
                  <c:v>Jun 2017</c:v>
                </c:pt>
                <c:pt idx="6">
                  <c:v>Jul 2017</c:v>
                </c:pt>
                <c:pt idx="7">
                  <c:v>Aug 2017</c:v>
                </c:pt>
                <c:pt idx="8">
                  <c:v>Sep 2017</c:v>
                </c:pt>
                <c:pt idx="9">
                  <c:v>Oct 2017</c:v>
                </c:pt>
                <c:pt idx="10">
                  <c:v>Nov 2017</c:v>
                </c:pt>
                <c:pt idx="11">
                  <c:v>Dec 2017</c:v>
                </c:pt>
                <c:pt idx="12">
                  <c:v>Jan 2018</c:v>
                </c:pt>
                <c:pt idx="13">
                  <c:v>Feb 2018</c:v>
                </c:pt>
                <c:pt idx="14">
                  <c:v>Mar 2018</c:v>
                </c:pt>
                <c:pt idx="15">
                  <c:v>Apr 2018</c:v>
                </c:pt>
                <c:pt idx="16">
                  <c:v>May 2018</c:v>
                </c:pt>
                <c:pt idx="17">
                  <c:v>Jun 2018</c:v>
                </c:pt>
                <c:pt idx="18">
                  <c:v>Jul 2018</c:v>
                </c:pt>
                <c:pt idx="19">
                  <c:v>Aug 2018</c:v>
                </c:pt>
                <c:pt idx="20">
                  <c:v>Sep 2018</c:v>
                </c:pt>
                <c:pt idx="21">
                  <c:v>Oct 2018</c:v>
                </c:pt>
                <c:pt idx="22">
                  <c:v>Nov 2018</c:v>
                </c:pt>
                <c:pt idx="23">
                  <c:v>Dec 2018</c:v>
                </c:pt>
              </c:strCache>
            </c:strRef>
          </c:cat>
          <c:val>
            <c:numRef>
              <c:f>Data!$B$2:$B$25</c:f>
              <c:numCache>
                <c:formatCode>General</c:formatCode>
                <c:ptCount val="24"/>
                <c:pt idx="0">
                  <c:v>85</c:v>
                </c:pt>
                <c:pt idx="1">
                  <c:v>111</c:v>
                </c:pt>
                <c:pt idx="2">
                  <c:v>96</c:v>
                </c:pt>
                <c:pt idx="3">
                  <c:v>137</c:v>
                </c:pt>
                <c:pt idx="4">
                  <c:v>150</c:v>
                </c:pt>
                <c:pt idx="5">
                  <c:v>124</c:v>
                </c:pt>
                <c:pt idx="6">
                  <c:v>118</c:v>
                </c:pt>
                <c:pt idx="7">
                  <c:v>119</c:v>
                </c:pt>
                <c:pt idx="8">
                  <c:v>94</c:v>
                </c:pt>
                <c:pt idx="9">
                  <c:v>115</c:v>
                </c:pt>
                <c:pt idx="10">
                  <c:v>125</c:v>
                </c:pt>
                <c:pt idx="11">
                  <c:v>148</c:v>
                </c:pt>
                <c:pt idx="12">
                  <c:v>143</c:v>
                </c:pt>
                <c:pt idx="13">
                  <c:v>130</c:v>
                </c:pt>
                <c:pt idx="14">
                  <c:v>134</c:v>
                </c:pt>
                <c:pt idx="15">
                  <c:v>118</c:v>
                </c:pt>
                <c:pt idx="16">
                  <c:v>42</c:v>
                </c:pt>
                <c:pt idx="17">
                  <c:v>17</c:v>
                </c:pt>
                <c:pt idx="18">
                  <c:v>15</c:v>
                </c:pt>
                <c:pt idx="19">
                  <c:v>21</c:v>
                </c:pt>
                <c:pt idx="20">
                  <c:v>21</c:v>
                </c:pt>
                <c:pt idx="21">
                  <c:v>8</c:v>
                </c:pt>
                <c:pt idx="22">
                  <c:v>12</c:v>
                </c:pt>
                <c:pt idx="23">
                  <c:v>19</c:v>
                </c:pt>
              </c:numCache>
            </c:numRef>
          </c:val>
          <c:smooth val="0"/>
        </c:ser>
        <c:dLbls>
          <c:showLegendKey val="0"/>
          <c:showVal val="0"/>
          <c:showCatName val="0"/>
          <c:showSerName val="0"/>
          <c:showPercent val="0"/>
          <c:showBubbleSize val="0"/>
        </c:dLbls>
        <c:smooth val="0"/>
        <c:axId val="303698048"/>
        <c:axId val="303698608"/>
      </c:lineChart>
      <c:catAx>
        <c:axId val="303698048"/>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3698608"/>
        <c:crosses val="autoZero"/>
        <c:auto val="1"/>
        <c:lblAlgn val="ctr"/>
        <c:lblOffset val="100"/>
        <c:noMultiLvlLbl val="0"/>
      </c:catAx>
      <c:valAx>
        <c:axId val="303698608"/>
        <c:scaling>
          <c:orientation val="minMax"/>
        </c:scaling>
        <c:delete val="0"/>
        <c:axPos val="l"/>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369860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Data!$B$1</c:f>
              <c:strCache>
                <c:ptCount val="1"/>
                <c:pt idx="0">
                  <c:v>Data</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8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Data!$A$2:$A$6</c:f>
              <c:strCache>
                <c:ptCount val="5"/>
                <c:pt idx="0">
                  <c:v>No Harm</c:v>
                </c:pt>
                <c:pt idx="1">
                  <c:v>Temporary Harm</c:v>
                </c:pt>
                <c:pt idx="2">
                  <c:v>Permanent Cosmetic Harm</c:v>
                </c:pt>
                <c:pt idx="3">
                  <c:v>Permanent Functional Harm</c:v>
                </c:pt>
                <c:pt idx="4">
                  <c:v>Death</c:v>
                </c:pt>
              </c:strCache>
            </c:strRef>
          </c:cat>
          <c:val>
            <c:numRef>
              <c:f>Data!$B$2:$B$6</c:f>
              <c:numCache>
                <c:formatCode>General</c:formatCode>
                <c:ptCount val="5"/>
                <c:pt idx="0">
                  <c:v>6136</c:v>
                </c:pt>
                <c:pt idx="1">
                  <c:v>606</c:v>
                </c:pt>
                <c:pt idx="2">
                  <c:v>3</c:v>
                </c:pt>
                <c:pt idx="3">
                  <c:v>1</c:v>
                </c:pt>
                <c:pt idx="4">
                  <c:v>5</c:v>
                </c:pt>
              </c:numCache>
            </c:numRef>
          </c:val>
        </c:ser>
        <c:dLbls>
          <c:showLegendKey val="0"/>
          <c:showVal val="0"/>
          <c:showCatName val="0"/>
          <c:showSerName val="0"/>
          <c:showPercent val="0"/>
          <c:showBubbleSize val="0"/>
        </c:dLbls>
        <c:gapWidth val="65"/>
        <c:shape val="box"/>
        <c:axId val="179571248"/>
        <c:axId val="179571808"/>
        <c:axId val="0"/>
      </c:bar3DChart>
      <c:catAx>
        <c:axId val="17957124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79571808"/>
        <c:crosses val="autoZero"/>
        <c:auto val="1"/>
        <c:lblAlgn val="ctr"/>
        <c:lblOffset val="100"/>
        <c:noMultiLvlLbl val="0"/>
      </c:catAx>
      <c:valAx>
        <c:axId val="17957180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7957124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QM</c:v>
                </c:pt>
                <c:pt idx="1">
                  <c:v>Medication Safety</c:v>
                </c:pt>
                <c:pt idx="2">
                  <c:v>Nursing Affairs</c:v>
                </c:pt>
                <c:pt idx="3">
                  <c:v>HSCT Oncology</c:v>
                </c:pt>
                <c:pt idx="4">
                  <c:v>Narcotic Pharmacy</c:v>
                </c:pt>
                <c:pt idx="5">
                  <c:v>Laboratory</c:v>
                </c:pt>
                <c:pt idx="6">
                  <c:v>Radiology </c:v>
                </c:pt>
                <c:pt idx="7">
                  <c:v>Safety </c:v>
                </c:pt>
              </c:strCache>
            </c:strRef>
          </c:cat>
          <c:val>
            <c:numRef>
              <c:f>Sheet1!$B$2:$B$9</c:f>
              <c:numCache>
                <c:formatCode>General</c:formatCode>
                <c:ptCount val="8"/>
                <c:pt idx="0">
                  <c:v>101</c:v>
                </c:pt>
                <c:pt idx="1">
                  <c:v>82</c:v>
                </c:pt>
                <c:pt idx="2">
                  <c:v>15</c:v>
                </c:pt>
                <c:pt idx="3">
                  <c:v>12</c:v>
                </c:pt>
                <c:pt idx="4">
                  <c:v>7</c:v>
                </c:pt>
                <c:pt idx="5">
                  <c:v>4</c:v>
                </c:pt>
                <c:pt idx="6">
                  <c:v>3</c:v>
                </c:pt>
                <c:pt idx="7">
                  <c:v>2</c:v>
                </c:pt>
              </c:numCache>
            </c:numRef>
          </c:val>
        </c:ser>
        <c:dLbls>
          <c:showLegendKey val="0"/>
          <c:showVal val="0"/>
          <c:showCatName val="0"/>
          <c:showSerName val="0"/>
          <c:showPercent val="0"/>
          <c:showBubbleSize val="0"/>
        </c:dLbls>
        <c:gapWidth val="150"/>
        <c:shape val="box"/>
        <c:axId val="179574048"/>
        <c:axId val="179574608"/>
        <c:axId val="0"/>
      </c:bar3DChart>
      <c:catAx>
        <c:axId val="1795740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574608"/>
        <c:crosses val="autoZero"/>
        <c:auto val="1"/>
        <c:lblAlgn val="ctr"/>
        <c:lblOffset val="100"/>
        <c:noMultiLvlLbl val="0"/>
      </c:catAx>
      <c:valAx>
        <c:axId val="179574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574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Sheet1!$C$2</c:f>
              <c:strCache>
                <c:ptCount val="1"/>
                <c:pt idx="0">
                  <c:v>Number of IA</c:v>
                </c:pt>
              </c:strCache>
            </c:strRef>
          </c:tx>
          <c:spPr>
            <a:ln w="22225" cap="rnd" cmpd="sng" algn="ctr">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Sheet1!$B$3:$B$10</c:f>
              <c:strCache>
                <c:ptCount val="8"/>
                <c:pt idx="0">
                  <c:v>Y 2011</c:v>
                </c:pt>
                <c:pt idx="1">
                  <c:v>Y 2012</c:v>
                </c:pt>
                <c:pt idx="2">
                  <c:v>Y 2013</c:v>
                </c:pt>
                <c:pt idx="3">
                  <c:v>Y 2014</c:v>
                </c:pt>
                <c:pt idx="4">
                  <c:v>Y 2015</c:v>
                </c:pt>
                <c:pt idx="5">
                  <c:v>Y 2016</c:v>
                </c:pt>
                <c:pt idx="6">
                  <c:v>Y 2017</c:v>
                </c:pt>
                <c:pt idx="7">
                  <c:v>Y 2018</c:v>
                </c:pt>
              </c:strCache>
            </c:strRef>
          </c:cat>
          <c:val>
            <c:numRef>
              <c:f>Sheet1!$C$3:$C$10</c:f>
              <c:numCache>
                <c:formatCode>General</c:formatCode>
                <c:ptCount val="8"/>
                <c:pt idx="0">
                  <c:v>25</c:v>
                </c:pt>
                <c:pt idx="1">
                  <c:v>60</c:v>
                </c:pt>
                <c:pt idx="2">
                  <c:v>85</c:v>
                </c:pt>
                <c:pt idx="3">
                  <c:v>67</c:v>
                </c:pt>
                <c:pt idx="4">
                  <c:v>123</c:v>
                </c:pt>
                <c:pt idx="5">
                  <c:v>118</c:v>
                </c:pt>
                <c:pt idx="6">
                  <c:v>171</c:v>
                </c:pt>
                <c:pt idx="7">
                  <c:v>226</c:v>
                </c:pt>
              </c:numCache>
            </c:numRef>
          </c:val>
          <c:smooth val="0"/>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80082080"/>
        <c:axId val="180082640"/>
      </c:lineChart>
      <c:catAx>
        <c:axId val="18008208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80082640"/>
        <c:crosses val="autoZero"/>
        <c:auto val="1"/>
        <c:lblAlgn val="ctr"/>
        <c:lblOffset val="100"/>
        <c:noMultiLvlLbl val="0"/>
      </c:catAx>
      <c:valAx>
        <c:axId val="1800826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80082080"/>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Sheet1!$C$10</c:f>
              <c:strCache>
                <c:ptCount val="1"/>
                <c:pt idx="0">
                  <c:v>Y 2017</c:v>
                </c:pt>
              </c:strCache>
            </c:strRef>
          </c:tx>
          <c:spPr>
            <a:ln w="28575" cap="rnd">
              <a:solidFill>
                <a:schemeClr val="accent1"/>
              </a:solidFill>
              <a:round/>
            </a:ln>
            <a:effectLst/>
          </c:spPr>
          <c:marker>
            <c:symbol val="none"/>
          </c:marker>
          <c:dLbls>
            <c:dLbl>
              <c:idx val="6"/>
              <c:layout>
                <c:manualLayout>
                  <c:x val="-4.6245406824147052E-2"/>
                  <c:y val="9.5368828029609873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Sheet1!$B$11:$B$22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Sheet1!$C$11:$C$22</c:f>
              <c:numCache>
                <c:formatCode>0.00%</c:formatCode>
                <c:ptCount val="12"/>
                <c:pt idx="0">
                  <c:v>0.13900000000000001</c:v>
                </c:pt>
                <c:pt idx="1">
                  <c:v>0.33100000000000002</c:v>
                </c:pt>
                <c:pt idx="2">
                  <c:v>0.438</c:v>
                </c:pt>
                <c:pt idx="3">
                  <c:v>0.4143</c:v>
                </c:pt>
                <c:pt idx="4">
                  <c:v>0.628</c:v>
                </c:pt>
                <c:pt idx="5">
                  <c:v>0.53590000000000004</c:v>
                </c:pt>
                <c:pt idx="6">
                  <c:v>0.44700000000000001</c:v>
                </c:pt>
                <c:pt idx="7">
                  <c:v>0.53139999999999998</c:v>
                </c:pt>
                <c:pt idx="8">
                  <c:v>0.63109999999999999</c:v>
                </c:pt>
                <c:pt idx="9">
                  <c:v>0.6</c:v>
                </c:pt>
                <c:pt idx="10">
                  <c:v>0.65900000000000003</c:v>
                </c:pt>
                <c:pt idx="11">
                  <c:v>0.66300000000000003</c:v>
                </c:pt>
              </c:numCache>
            </c:numRef>
          </c:val>
          <c:smooth val="0"/>
        </c:ser>
        <c:ser>
          <c:idx val="1"/>
          <c:order val="1"/>
          <c:tx>
            <c:strRef>
              <c:f>Sheet1!$D$10</c:f>
              <c:strCache>
                <c:ptCount val="1"/>
                <c:pt idx="0">
                  <c:v>Y 2018</c:v>
                </c:pt>
              </c:strCache>
            </c:strRef>
          </c:tx>
          <c:spPr>
            <a:ln w="28575" cap="rnd">
              <a:solidFill>
                <a:schemeClr val="accent2"/>
              </a:solidFill>
              <a:round/>
            </a:ln>
            <a:effectLst/>
          </c:spPr>
          <c:marker>
            <c:symbol val="none"/>
          </c:marker>
          <c:dLbls>
            <c:dLbl>
              <c:idx val="6"/>
              <c:layout>
                <c:manualLayout>
                  <c:x val="-3.5134295713035939E-2"/>
                  <c:y val="-3.4831566987935207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linear"/>
            <c:dispRSqr val="0"/>
            <c:dispEq val="0"/>
          </c:trendline>
          <c:cat>
            <c:strRef>
              <c:f>Sheet1!$B$11:$B$22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Sheet1!$D$11:$D$22</c:f>
              <c:numCache>
                <c:formatCode>0.00%</c:formatCode>
                <c:ptCount val="12"/>
                <c:pt idx="0">
                  <c:v>0.3921</c:v>
                </c:pt>
                <c:pt idx="1">
                  <c:v>0.59799999999999998</c:v>
                </c:pt>
                <c:pt idx="2">
                  <c:v>0.44840000000000002</c:v>
                </c:pt>
                <c:pt idx="3">
                  <c:v>0.57799999999999996</c:v>
                </c:pt>
                <c:pt idx="4">
                  <c:v>0.41909999999999997</c:v>
                </c:pt>
                <c:pt idx="5">
                  <c:v>0.45100000000000001</c:v>
                </c:pt>
                <c:pt idx="6">
                  <c:v>0.504</c:v>
                </c:pt>
                <c:pt idx="7">
                  <c:v>0.31369999999999998</c:v>
                </c:pt>
                <c:pt idx="8">
                  <c:v>0.42299999999999999</c:v>
                </c:pt>
                <c:pt idx="9">
                  <c:v>0.55700000000000005</c:v>
                </c:pt>
                <c:pt idx="10">
                  <c:v>0.39300000000000002</c:v>
                </c:pt>
                <c:pt idx="11">
                  <c:v>0.55759999999999998</c:v>
                </c:pt>
              </c:numCache>
            </c:numRef>
          </c:val>
          <c:smooth val="0"/>
        </c:ser>
        <c:dLbls>
          <c:showLegendKey val="0"/>
          <c:showVal val="0"/>
          <c:showCatName val="0"/>
          <c:showSerName val="0"/>
          <c:showPercent val="0"/>
          <c:showBubbleSize val="0"/>
        </c:dLbls>
        <c:smooth val="0"/>
        <c:axId val="303701408"/>
        <c:axId val="303701968"/>
      </c:lineChart>
      <c:catAx>
        <c:axId val="303701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3701968"/>
        <c:crosses val="autoZero"/>
        <c:auto val="1"/>
        <c:lblAlgn val="ctr"/>
        <c:lblOffset val="100"/>
        <c:noMultiLvlLbl val="0"/>
      </c:catAx>
      <c:valAx>
        <c:axId val="3037019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3701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Data!$D$10</c:f>
              <c:strCache>
                <c:ptCount val="1"/>
                <c:pt idx="0">
                  <c:v>2017</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Data!$E$9:$P$9</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Data!$E$10:$P$10</c:f>
              <c:numCache>
                <c:formatCode>General</c:formatCode>
                <c:ptCount val="12"/>
                <c:pt idx="0">
                  <c:v>318</c:v>
                </c:pt>
                <c:pt idx="1">
                  <c:v>285</c:v>
                </c:pt>
                <c:pt idx="2">
                  <c:v>428</c:v>
                </c:pt>
                <c:pt idx="3">
                  <c:v>426</c:v>
                </c:pt>
                <c:pt idx="4">
                  <c:v>345</c:v>
                </c:pt>
                <c:pt idx="5">
                  <c:v>298</c:v>
                </c:pt>
                <c:pt idx="6">
                  <c:v>358</c:v>
                </c:pt>
                <c:pt idx="7">
                  <c:v>366</c:v>
                </c:pt>
                <c:pt idx="8">
                  <c:v>315</c:v>
                </c:pt>
                <c:pt idx="9">
                  <c:v>636</c:v>
                </c:pt>
                <c:pt idx="10">
                  <c:v>667</c:v>
                </c:pt>
                <c:pt idx="11">
                  <c:v>639</c:v>
                </c:pt>
              </c:numCache>
            </c:numRef>
          </c:val>
        </c:ser>
        <c:ser>
          <c:idx val="1"/>
          <c:order val="1"/>
          <c:tx>
            <c:strRef>
              <c:f>Data!$D$11</c:f>
              <c:strCache>
                <c:ptCount val="1"/>
                <c:pt idx="0">
                  <c:v>2018</c:v>
                </c:pt>
              </c:strCache>
            </c:strRef>
          </c:tx>
          <c:spPr>
            <a:solidFill>
              <a:schemeClr val="accent2"/>
            </a:solidFill>
            <a:ln>
              <a:noFill/>
            </a:ln>
            <a:effectLst/>
            <a:sp3d/>
          </c:spPr>
          <c:invertIfNegative val="0"/>
          <c:dLbls>
            <c:dLbl>
              <c:idx val="9"/>
              <c:layout>
                <c:manualLayout>
                  <c:x val="7.8817733990146823E-3"/>
                  <c:y val="-4.6962852120345757E-17"/>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9.195402298850382E-3"/>
                  <c:y val="0"/>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6.5681444991789817E-3"/>
                  <c:y val="-2.5616397075938699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Data!$E$9:$P$9</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Data!$E$11:$P$11</c:f>
              <c:numCache>
                <c:formatCode>General</c:formatCode>
                <c:ptCount val="12"/>
                <c:pt idx="0">
                  <c:v>752</c:v>
                </c:pt>
                <c:pt idx="1">
                  <c:v>653</c:v>
                </c:pt>
                <c:pt idx="2">
                  <c:v>761</c:v>
                </c:pt>
                <c:pt idx="3">
                  <c:v>602</c:v>
                </c:pt>
                <c:pt idx="4">
                  <c:v>553</c:v>
                </c:pt>
                <c:pt idx="5">
                  <c:v>330</c:v>
                </c:pt>
                <c:pt idx="6">
                  <c:v>479</c:v>
                </c:pt>
                <c:pt idx="7">
                  <c:v>396</c:v>
                </c:pt>
                <c:pt idx="8">
                  <c:v>461</c:v>
                </c:pt>
                <c:pt idx="9">
                  <c:v>569</c:v>
                </c:pt>
                <c:pt idx="10">
                  <c:v>639</c:v>
                </c:pt>
                <c:pt idx="11">
                  <c:v>577</c:v>
                </c:pt>
              </c:numCache>
            </c:numRef>
          </c:val>
        </c:ser>
        <c:dLbls>
          <c:showLegendKey val="0"/>
          <c:showVal val="0"/>
          <c:showCatName val="0"/>
          <c:showSerName val="0"/>
          <c:showPercent val="0"/>
          <c:showBubbleSize val="0"/>
        </c:dLbls>
        <c:gapWidth val="150"/>
        <c:shape val="box"/>
        <c:axId val="185049280"/>
        <c:axId val="185049840"/>
        <c:axId val="0"/>
      </c:bar3DChart>
      <c:catAx>
        <c:axId val="1850492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049840"/>
        <c:crosses val="autoZero"/>
        <c:auto val="1"/>
        <c:lblAlgn val="ctr"/>
        <c:lblOffset val="100"/>
        <c:noMultiLvlLbl val="0"/>
      </c:catAx>
      <c:valAx>
        <c:axId val="185049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049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Sheet1!$B$4:$B$11</c:f>
              <c:strCache>
                <c:ptCount val="8"/>
                <c:pt idx="0">
                  <c:v>Y 2011</c:v>
                </c:pt>
                <c:pt idx="1">
                  <c:v>Y 2012</c:v>
                </c:pt>
                <c:pt idx="2">
                  <c:v>Y 2013</c:v>
                </c:pt>
                <c:pt idx="3">
                  <c:v>Y 2014</c:v>
                </c:pt>
                <c:pt idx="4">
                  <c:v>Y 2015</c:v>
                </c:pt>
                <c:pt idx="5">
                  <c:v>Y 2016</c:v>
                </c:pt>
                <c:pt idx="6">
                  <c:v>Y 2017</c:v>
                </c:pt>
                <c:pt idx="7">
                  <c:v>Y 2018</c:v>
                </c:pt>
              </c:strCache>
            </c:strRef>
          </c:cat>
          <c:val>
            <c:numRef>
              <c:f>Sheet1!$C$4:$C$11</c:f>
              <c:numCache>
                <c:formatCode>General</c:formatCode>
                <c:ptCount val="8"/>
                <c:pt idx="0">
                  <c:v>8</c:v>
                </c:pt>
                <c:pt idx="1">
                  <c:v>3</c:v>
                </c:pt>
                <c:pt idx="2">
                  <c:v>2</c:v>
                </c:pt>
                <c:pt idx="3">
                  <c:v>6</c:v>
                </c:pt>
                <c:pt idx="4">
                  <c:v>5</c:v>
                </c:pt>
                <c:pt idx="5">
                  <c:v>6</c:v>
                </c:pt>
                <c:pt idx="6">
                  <c:v>5</c:v>
                </c:pt>
                <c:pt idx="7">
                  <c:v>2</c:v>
                </c:pt>
              </c:numCache>
            </c:numRef>
          </c:val>
          <c:smooth val="0"/>
        </c:ser>
        <c:dLbls>
          <c:showLegendKey val="0"/>
          <c:showVal val="0"/>
          <c:showCatName val="0"/>
          <c:showSerName val="0"/>
          <c:showPercent val="0"/>
          <c:showBubbleSize val="0"/>
        </c:dLbls>
        <c:smooth val="0"/>
        <c:axId val="303704208"/>
        <c:axId val="303704768"/>
      </c:lineChart>
      <c:catAx>
        <c:axId val="303704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3704768"/>
        <c:crosses val="autoZero"/>
        <c:auto val="1"/>
        <c:lblAlgn val="ctr"/>
        <c:lblOffset val="100"/>
        <c:noMultiLvlLbl val="0"/>
      </c:catAx>
      <c:valAx>
        <c:axId val="303704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3704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0E885C35-E0A6-4CBC-8C55-425E0B17822C}" type="CATEGORYNAME">
                      <a:rPr lang="en-US"/>
                      <a:pPr>
                        <a:defRPr/>
                      </a:pPr>
                      <a:t>[CATEGORY NAME]</a:t>
                    </a:fld>
                    <a:r>
                      <a:rPr lang="en-US" baseline="0"/>
                      <a:t>, </a:t>
                    </a:r>
                    <a:fld id="{56B2BB4A-E807-4004-8833-0123F8BA39DB}" type="VALUE">
                      <a:rPr lang="en-US" baseline="0"/>
                      <a:pPr>
                        <a:defRPr/>
                      </a:pPr>
                      <a:t>[VALUE]</a:t>
                    </a:fld>
                    <a:r>
                      <a:rPr lang="en-US" baseline="0"/>
                      <a:t>, 26.3%</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1"/>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6BCC2222-0232-49E4-A5C3-CE14A9742EEB}" type="CATEGORYNAME">
                      <a:rPr lang="en-US"/>
                      <a:pPr>
                        <a:defRPr>
                          <a:solidFill>
                            <a:schemeClr val="accent1"/>
                          </a:solidFill>
                        </a:defRPr>
                      </a:pPr>
                      <a:t>[CATEGORY NAME]</a:t>
                    </a:fld>
                    <a:r>
                      <a:rPr lang="en-US" baseline="0"/>
                      <a:t>, </a:t>
                    </a:r>
                    <a:fld id="{1E85449E-0F1E-45DD-872B-9A2EDD3469AB}" type="VALUE">
                      <a:rPr lang="en-US" baseline="0"/>
                      <a:pPr>
                        <a:defRPr>
                          <a:solidFill>
                            <a:schemeClr val="accent1"/>
                          </a:solidFill>
                        </a:defRPr>
                      </a:pPr>
                      <a:t>[VALUE]</a:t>
                    </a:fld>
                    <a:r>
                      <a:rPr lang="en-US" baseline="0"/>
                      <a:t>, 15.8%</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2"/>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6572ED59-8D4A-4B41-ABA9-2AD8235270FD}" type="CATEGORYNAME">
                      <a:rPr lang="en-US"/>
                      <a:pPr>
                        <a:defRPr>
                          <a:solidFill>
                            <a:schemeClr val="accent1"/>
                          </a:solidFill>
                        </a:defRPr>
                      </a:pPr>
                      <a:t>[CATEGORY NAME]</a:t>
                    </a:fld>
                    <a:r>
                      <a:rPr lang="en-US" baseline="0"/>
                      <a:t>, </a:t>
                    </a:r>
                    <a:fld id="{11C63E1A-0990-4EE4-93D4-07FE9DDD43AE}" type="VALUE">
                      <a:rPr lang="en-US" baseline="0"/>
                      <a:pPr>
                        <a:defRPr>
                          <a:solidFill>
                            <a:schemeClr val="accent1"/>
                          </a:solidFill>
                        </a:defRPr>
                      </a:pPr>
                      <a:t>[VALUE]</a:t>
                    </a:fld>
                    <a:r>
                      <a:rPr lang="en-US" baseline="0"/>
                      <a:t>, 10.3%</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3"/>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D51D05DF-BEC8-44B8-A3AA-2C92ECB6293D}" type="CATEGORYNAME">
                      <a:rPr lang="en-US"/>
                      <a:pPr>
                        <a:defRPr>
                          <a:solidFill>
                            <a:schemeClr val="accent1"/>
                          </a:solidFill>
                        </a:defRPr>
                      </a:pPr>
                      <a:t>[CATEGORY NAME]</a:t>
                    </a:fld>
                    <a:r>
                      <a:rPr lang="en-US" baseline="0"/>
                      <a:t>, </a:t>
                    </a:r>
                    <a:fld id="{944F5EDB-F674-4585-802E-E1C238BB62F7}" type="VALUE">
                      <a:rPr lang="en-US" baseline="0"/>
                      <a:pPr>
                        <a:defRPr>
                          <a:solidFill>
                            <a:schemeClr val="accent1"/>
                          </a:solidFill>
                        </a:defRPr>
                      </a:pPr>
                      <a:t>[VALUE]</a:t>
                    </a:fld>
                    <a:r>
                      <a:rPr lang="en-US" baseline="0"/>
                      <a:t>, 10.3%</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4"/>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E6EA02D3-DB2E-4056-957A-796D2613AD36}" type="CATEGORYNAME">
                      <a:rPr lang="en-US"/>
                      <a:pPr>
                        <a:defRPr>
                          <a:solidFill>
                            <a:schemeClr val="accent1"/>
                          </a:solidFill>
                        </a:defRPr>
                      </a:pPr>
                      <a:t>[CATEGORY NAME]</a:t>
                    </a:fld>
                    <a:r>
                      <a:rPr lang="en-US" baseline="0"/>
                      <a:t>, </a:t>
                    </a:r>
                    <a:fld id="{6B0FA9C4-7E49-43EC-8A08-54720AEF2BE8}" type="VALUE">
                      <a:rPr lang="en-US" baseline="0"/>
                      <a:pPr>
                        <a:defRPr>
                          <a:solidFill>
                            <a:schemeClr val="accent1"/>
                          </a:solidFill>
                        </a:defRPr>
                      </a:pPr>
                      <a:t>[VALUE]</a:t>
                    </a:fld>
                    <a:r>
                      <a:rPr lang="en-US" baseline="0"/>
                      <a:t>, 10.3%</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5"/>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9EA58042-1336-41EC-BE27-BDEE60A2ECED}" type="CATEGORYNAME">
                      <a:rPr lang="en-US"/>
                      <a:pPr>
                        <a:defRPr>
                          <a:solidFill>
                            <a:schemeClr val="accent1"/>
                          </a:solidFill>
                        </a:defRPr>
                      </a:pPr>
                      <a:t>[CATEGORY NAME]</a:t>
                    </a:fld>
                    <a:r>
                      <a:rPr lang="en-US" baseline="0"/>
                      <a:t>, </a:t>
                    </a:r>
                    <a:fld id="{1C2E747F-446A-44A9-9AF3-91181FE1C004}" type="VALUE">
                      <a:rPr lang="en-US" baseline="0"/>
                      <a:pPr>
                        <a:defRPr>
                          <a:solidFill>
                            <a:schemeClr val="accent1"/>
                          </a:solidFill>
                        </a:defRPr>
                      </a:pPr>
                      <a:t>[VALUE]</a:t>
                    </a:fld>
                    <a:r>
                      <a:rPr lang="en-US" baseline="0"/>
                      <a:t>, 10.3%</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6"/>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BC968FDC-3F45-459B-843F-6EFC5CCA9035}" type="CATEGORYNAME">
                      <a:rPr lang="en-US"/>
                      <a:pPr>
                        <a:defRPr>
                          <a:solidFill>
                            <a:schemeClr val="accent1"/>
                          </a:solidFill>
                        </a:defRPr>
                      </a:pPr>
                      <a:t>[CATEGORY NAME]</a:t>
                    </a:fld>
                    <a:r>
                      <a:rPr lang="en-US" baseline="0"/>
                      <a:t>, </a:t>
                    </a:r>
                    <a:fld id="{102BA5FD-D263-4946-A16E-E8CD5168767E}" type="VALUE">
                      <a:rPr lang="en-US" baseline="0"/>
                      <a:pPr>
                        <a:defRPr>
                          <a:solidFill>
                            <a:schemeClr val="accent1"/>
                          </a:solidFill>
                        </a:defRPr>
                      </a:pPr>
                      <a:t>[VALUE]</a:t>
                    </a:fld>
                    <a:r>
                      <a:rPr lang="en-US" baseline="0"/>
                      <a:t>, 5.3%</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7"/>
              <c:layout>
                <c:manualLayout>
                  <c:x val="5.9171597633136093E-3"/>
                  <c:y val="-1.6753928543395448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30B68F60-6662-4790-BD14-45C89B77358C}" type="CATEGORYNAME">
                      <a:rPr lang="en-US"/>
                      <a:pPr>
                        <a:defRPr>
                          <a:solidFill>
                            <a:schemeClr val="accent1"/>
                          </a:solidFill>
                        </a:defRPr>
                      </a:pPr>
                      <a:t>[CATEGORY NAME]</a:t>
                    </a:fld>
                    <a:r>
                      <a:rPr lang="en-US" baseline="0"/>
                      <a:t>, </a:t>
                    </a:r>
                    <a:fld id="{DF74ECD8-E8E5-47C2-9273-3002EEA9CF7C}" type="VALUE">
                      <a:rPr lang="en-US" baseline="0"/>
                      <a:pPr>
                        <a:defRPr>
                          <a:solidFill>
                            <a:schemeClr val="accent1"/>
                          </a:solidFill>
                        </a:defRPr>
                      </a:pPr>
                      <a:t>[VALUE]</a:t>
                    </a:fld>
                    <a:r>
                      <a:rPr lang="en-US" baseline="0"/>
                      <a:t>, 5.3%</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8"/>
              <c:layout>
                <c:manualLayout>
                  <c:x val="6.5088757396449634E-2"/>
                  <c:y val="-2.2338571391193898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B22FB30E-0626-4F15-ACA7-929437759CA8}" type="CATEGORYNAME">
                      <a:rPr lang="en-US"/>
                      <a:pPr>
                        <a:defRPr>
                          <a:solidFill>
                            <a:schemeClr val="accent1"/>
                          </a:solidFill>
                        </a:defRPr>
                      </a:pPr>
                      <a:t>[CATEGORY NAME]</a:t>
                    </a:fld>
                    <a:r>
                      <a:rPr lang="en-US" baseline="0"/>
                      <a:t>, </a:t>
                    </a:r>
                    <a:fld id="{10E51AAC-C58B-467E-BBF6-9BCB2D66282F}" type="VALUE">
                      <a:rPr lang="en-US" baseline="0"/>
                      <a:pPr>
                        <a:defRPr>
                          <a:solidFill>
                            <a:schemeClr val="accent1"/>
                          </a:solidFill>
                        </a:defRPr>
                      </a:pPr>
                      <a:t>[VALUE]</a:t>
                    </a:fld>
                    <a:r>
                      <a:rPr lang="en-US" baseline="0"/>
                      <a:t>, 5.3%</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Lst>
            </c:dLbl>
            <c:spPr>
              <a:noFill/>
              <a:ln>
                <a:noFill/>
              </a:ln>
              <a:effectLst/>
            </c:sp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Sheet1!$A$6:$A$14</c:f>
              <c:strCache>
                <c:ptCount val="9"/>
                <c:pt idx="0">
                  <c:v>CS</c:v>
                </c:pt>
                <c:pt idx="1">
                  <c:v>MCA</c:v>
                </c:pt>
                <c:pt idx="2">
                  <c:v>Neuro</c:v>
                </c:pt>
                <c:pt idx="3">
                  <c:v>DEM</c:v>
                </c:pt>
                <c:pt idx="4">
                  <c:v>QMD</c:v>
                </c:pt>
                <c:pt idx="5">
                  <c:v>IM</c:v>
                </c:pt>
                <c:pt idx="6">
                  <c:v>Nursing </c:v>
                </c:pt>
                <c:pt idx="7">
                  <c:v>HITA</c:v>
                </c:pt>
                <c:pt idx="8">
                  <c:v>Cardio</c:v>
                </c:pt>
              </c:strCache>
            </c:strRef>
          </c:cat>
          <c:val>
            <c:numRef>
              <c:f>Sheet1!$B$6:$B$14</c:f>
              <c:numCache>
                <c:formatCode>General</c:formatCode>
                <c:ptCount val="9"/>
                <c:pt idx="0">
                  <c:v>5</c:v>
                </c:pt>
                <c:pt idx="1">
                  <c:v>3</c:v>
                </c:pt>
                <c:pt idx="2">
                  <c:v>2</c:v>
                </c:pt>
                <c:pt idx="3">
                  <c:v>2</c:v>
                </c:pt>
                <c:pt idx="4">
                  <c:v>2</c:v>
                </c:pt>
                <c:pt idx="5">
                  <c:v>2</c:v>
                </c:pt>
                <c:pt idx="6">
                  <c:v>1</c:v>
                </c:pt>
                <c:pt idx="7">
                  <c:v>1</c:v>
                </c:pt>
                <c:pt idx="8">
                  <c:v>1</c:v>
                </c:pt>
              </c:numCache>
            </c:numRef>
          </c:val>
        </c:ser>
        <c:ser>
          <c:idx val="1"/>
          <c:order val="1"/>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0"/>
              <c:showBubbleSize val="0"/>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0"/>
              <c:showBubbleSize val="0"/>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outEnd"/>
              <c:showLegendKey val="0"/>
              <c:showVal val="0"/>
              <c:showCatName val="1"/>
              <c:showSerName val="0"/>
              <c:showPercent val="0"/>
              <c:showBubbleSize val="0"/>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n-US"/>
                </a:p>
              </c:txPr>
              <c:dLblPos val="outEnd"/>
              <c:showLegendKey val="0"/>
              <c:showVal val="0"/>
              <c:showCatName val="1"/>
              <c:showSerName val="0"/>
              <c:showPercent val="0"/>
              <c:showBubbleSize val="0"/>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Sheet1!$A$6:$A$14</c:f>
              <c:strCache>
                <c:ptCount val="9"/>
                <c:pt idx="0">
                  <c:v>CS</c:v>
                </c:pt>
                <c:pt idx="1">
                  <c:v>MCA</c:v>
                </c:pt>
                <c:pt idx="2">
                  <c:v>Neuro</c:v>
                </c:pt>
                <c:pt idx="3">
                  <c:v>DEM</c:v>
                </c:pt>
                <c:pt idx="4">
                  <c:v>QMD</c:v>
                </c:pt>
                <c:pt idx="5">
                  <c:v>IM</c:v>
                </c:pt>
                <c:pt idx="6">
                  <c:v>Nursing </c:v>
                </c:pt>
                <c:pt idx="7">
                  <c:v>HITA</c:v>
                </c:pt>
                <c:pt idx="8">
                  <c:v>Cardio</c:v>
                </c:pt>
              </c:strCache>
            </c:strRef>
          </c:cat>
          <c:val>
            <c:numRef>
              <c:f>Sheet1!$C$6:$C$14</c:f>
              <c:numCache>
                <c:formatCode>0.0%</c:formatCode>
                <c:ptCount val="9"/>
                <c:pt idx="0">
                  <c:v>0.26315</c:v>
                </c:pt>
                <c:pt idx="1">
                  <c:v>0.15789</c:v>
                </c:pt>
                <c:pt idx="2">
                  <c:v>0.10256</c:v>
                </c:pt>
                <c:pt idx="3">
                  <c:v>0.10256</c:v>
                </c:pt>
                <c:pt idx="4">
                  <c:v>0.10256</c:v>
                </c:pt>
                <c:pt idx="5">
                  <c:v>0.10256</c:v>
                </c:pt>
                <c:pt idx="6">
                  <c:v>5.2630000000000003E-2</c:v>
                </c:pt>
                <c:pt idx="7">
                  <c:v>5.2630000000000003E-2</c:v>
                </c:pt>
                <c:pt idx="8">
                  <c:v>5.2630000000000003E-2</c:v>
                </c:pt>
              </c:numCache>
            </c:numRef>
          </c:val>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Sheet1!$C$5</c:f>
              <c:strCache>
                <c:ptCount val="1"/>
                <c:pt idx="0">
                  <c:v># Of Actions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Sheet1!$B$6:$B$14</c:f>
              <c:strCache>
                <c:ptCount val="9"/>
                <c:pt idx="0">
                  <c:v>CS</c:v>
                </c:pt>
                <c:pt idx="1">
                  <c:v>MCA</c:v>
                </c:pt>
                <c:pt idx="2">
                  <c:v>Neuro</c:v>
                </c:pt>
                <c:pt idx="3">
                  <c:v>DEM</c:v>
                </c:pt>
                <c:pt idx="4">
                  <c:v>QMD</c:v>
                </c:pt>
                <c:pt idx="5">
                  <c:v>IM</c:v>
                </c:pt>
                <c:pt idx="6">
                  <c:v>Nursing </c:v>
                </c:pt>
                <c:pt idx="7">
                  <c:v>HITA</c:v>
                </c:pt>
                <c:pt idx="8">
                  <c:v>Cardio</c:v>
                </c:pt>
              </c:strCache>
            </c:strRef>
          </c:cat>
          <c:val>
            <c:numRef>
              <c:f>Sheet1!$C$6:$C$14</c:f>
              <c:numCache>
                <c:formatCode>General</c:formatCode>
                <c:ptCount val="9"/>
                <c:pt idx="0">
                  <c:v>5</c:v>
                </c:pt>
                <c:pt idx="1">
                  <c:v>3</c:v>
                </c:pt>
                <c:pt idx="2">
                  <c:v>2</c:v>
                </c:pt>
                <c:pt idx="3">
                  <c:v>2</c:v>
                </c:pt>
                <c:pt idx="4">
                  <c:v>2</c:v>
                </c:pt>
                <c:pt idx="5">
                  <c:v>2</c:v>
                </c:pt>
                <c:pt idx="6">
                  <c:v>1</c:v>
                </c:pt>
                <c:pt idx="7">
                  <c:v>1</c:v>
                </c:pt>
                <c:pt idx="8">
                  <c:v>1</c:v>
                </c:pt>
              </c:numCache>
            </c:numRef>
          </c:val>
        </c:ser>
        <c:ser>
          <c:idx val="1"/>
          <c:order val="1"/>
          <c:tx>
            <c:strRef>
              <c:f>Sheet1!$D$5</c:f>
              <c:strCache>
                <c:ptCount val="1"/>
                <c:pt idx="0">
                  <c:v>Completed</c:v>
                </c:pt>
              </c:strCache>
            </c:strRef>
          </c:tx>
          <c:spPr>
            <a:solidFill>
              <a:srgbClr val="00B05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Sheet1!$B$6:$B$14</c:f>
              <c:strCache>
                <c:ptCount val="9"/>
                <c:pt idx="0">
                  <c:v>CS</c:v>
                </c:pt>
                <c:pt idx="1">
                  <c:v>MCA</c:v>
                </c:pt>
                <c:pt idx="2">
                  <c:v>Neuro</c:v>
                </c:pt>
                <c:pt idx="3">
                  <c:v>DEM</c:v>
                </c:pt>
                <c:pt idx="4">
                  <c:v>QMD</c:v>
                </c:pt>
                <c:pt idx="5">
                  <c:v>IM</c:v>
                </c:pt>
                <c:pt idx="6">
                  <c:v>Nursing </c:v>
                </c:pt>
                <c:pt idx="7">
                  <c:v>HITA</c:v>
                </c:pt>
                <c:pt idx="8">
                  <c:v>Cardio</c:v>
                </c:pt>
              </c:strCache>
            </c:strRef>
          </c:cat>
          <c:val>
            <c:numRef>
              <c:f>Sheet1!$D$6:$D$14</c:f>
              <c:numCache>
                <c:formatCode>General</c:formatCode>
                <c:ptCount val="9"/>
                <c:pt idx="0">
                  <c:v>5</c:v>
                </c:pt>
                <c:pt idx="1">
                  <c:v>2</c:v>
                </c:pt>
                <c:pt idx="3">
                  <c:v>1</c:v>
                </c:pt>
                <c:pt idx="4">
                  <c:v>2</c:v>
                </c:pt>
                <c:pt idx="6">
                  <c:v>1</c:v>
                </c:pt>
              </c:numCache>
            </c:numRef>
          </c:val>
        </c:ser>
        <c:ser>
          <c:idx val="2"/>
          <c:order val="2"/>
          <c:tx>
            <c:strRef>
              <c:f>Sheet1!$E$5</c:f>
              <c:strCache>
                <c:ptCount val="1"/>
                <c:pt idx="0">
                  <c:v>Ongoing Actions</c:v>
                </c:pt>
              </c:strCache>
            </c:strRef>
          </c:tx>
          <c:spPr>
            <a:solidFill>
              <a:srgbClr val="FFC0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Sheet1!$B$6:$B$14</c:f>
              <c:strCache>
                <c:ptCount val="9"/>
                <c:pt idx="0">
                  <c:v>CS</c:v>
                </c:pt>
                <c:pt idx="1">
                  <c:v>MCA</c:v>
                </c:pt>
                <c:pt idx="2">
                  <c:v>Neuro</c:v>
                </c:pt>
                <c:pt idx="3">
                  <c:v>DEM</c:v>
                </c:pt>
                <c:pt idx="4">
                  <c:v>QMD</c:v>
                </c:pt>
                <c:pt idx="5">
                  <c:v>IM</c:v>
                </c:pt>
                <c:pt idx="6">
                  <c:v>Nursing </c:v>
                </c:pt>
                <c:pt idx="7">
                  <c:v>HITA</c:v>
                </c:pt>
                <c:pt idx="8">
                  <c:v>Cardio</c:v>
                </c:pt>
              </c:strCache>
            </c:strRef>
          </c:cat>
          <c:val>
            <c:numRef>
              <c:f>Sheet1!$E$6:$E$14</c:f>
              <c:numCache>
                <c:formatCode>General</c:formatCode>
                <c:ptCount val="9"/>
                <c:pt idx="2">
                  <c:v>2</c:v>
                </c:pt>
                <c:pt idx="5">
                  <c:v>2</c:v>
                </c:pt>
                <c:pt idx="7">
                  <c:v>1</c:v>
                </c:pt>
                <c:pt idx="8">
                  <c:v>1</c:v>
                </c:pt>
              </c:numCache>
            </c:numRef>
          </c:val>
        </c:ser>
        <c:ser>
          <c:idx val="3"/>
          <c:order val="3"/>
          <c:tx>
            <c:strRef>
              <c:f>Sheet1!$F$5</c:f>
              <c:strCache>
                <c:ptCount val="1"/>
                <c:pt idx="0">
                  <c:v>Pending</c:v>
                </c:pt>
              </c:strCache>
            </c:strRef>
          </c:tx>
          <c:spPr>
            <a:solidFill>
              <a:srgbClr val="FF00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Sheet1!$B$6:$B$14</c:f>
              <c:strCache>
                <c:ptCount val="9"/>
                <c:pt idx="0">
                  <c:v>CS</c:v>
                </c:pt>
                <c:pt idx="1">
                  <c:v>MCA</c:v>
                </c:pt>
                <c:pt idx="2">
                  <c:v>Neuro</c:v>
                </c:pt>
                <c:pt idx="3">
                  <c:v>DEM</c:v>
                </c:pt>
                <c:pt idx="4">
                  <c:v>QMD</c:v>
                </c:pt>
                <c:pt idx="5">
                  <c:v>IM</c:v>
                </c:pt>
                <c:pt idx="6">
                  <c:v>Nursing </c:v>
                </c:pt>
                <c:pt idx="7">
                  <c:v>HITA</c:v>
                </c:pt>
                <c:pt idx="8">
                  <c:v>Cardio</c:v>
                </c:pt>
              </c:strCache>
            </c:strRef>
          </c:cat>
          <c:val>
            <c:numRef>
              <c:f>Sheet1!$F$6:$F$14</c:f>
              <c:numCache>
                <c:formatCode>General</c:formatCode>
                <c:ptCount val="9"/>
                <c:pt idx="1">
                  <c:v>1</c:v>
                </c:pt>
                <c:pt idx="3">
                  <c:v>1</c:v>
                </c:pt>
              </c:numCache>
            </c:numRef>
          </c:val>
        </c:ser>
        <c:dLbls>
          <c:showLegendKey val="0"/>
          <c:showVal val="1"/>
          <c:showCatName val="0"/>
          <c:showSerName val="0"/>
          <c:showPercent val="0"/>
          <c:showBubbleSize val="0"/>
        </c:dLbls>
        <c:gapWidth val="150"/>
        <c:shape val="box"/>
        <c:axId val="313569280"/>
        <c:axId val="313572080"/>
        <c:axId val="0"/>
      </c:bar3DChart>
      <c:catAx>
        <c:axId val="31356928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13572080"/>
        <c:crosses val="autoZero"/>
        <c:auto val="1"/>
        <c:lblAlgn val="ctr"/>
        <c:lblOffset val="100"/>
        <c:noMultiLvlLbl val="0"/>
      </c:catAx>
      <c:valAx>
        <c:axId val="313572080"/>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135692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Sheet1!$C$2:$N$2</c:f>
              <c:numCache>
                <c:formatCode>mmm\-yy</c:formatCode>
                <c:ptCount val="12"/>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numCache>
            </c:numRef>
          </c:cat>
          <c:val>
            <c:numRef>
              <c:f>Sheet1!$C$3:$N$3</c:f>
              <c:numCache>
                <c:formatCode>General</c:formatCode>
                <c:ptCount val="12"/>
                <c:pt idx="0">
                  <c:v>2</c:v>
                </c:pt>
                <c:pt idx="1">
                  <c:v>0</c:v>
                </c:pt>
                <c:pt idx="2">
                  <c:v>0</c:v>
                </c:pt>
                <c:pt idx="3">
                  <c:v>1</c:v>
                </c:pt>
                <c:pt idx="4">
                  <c:v>0</c:v>
                </c:pt>
                <c:pt idx="5">
                  <c:v>2</c:v>
                </c:pt>
                <c:pt idx="6">
                  <c:v>1</c:v>
                </c:pt>
                <c:pt idx="7">
                  <c:v>3</c:v>
                </c:pt>
                <c:pt idx="8">
                  <c:v>2</c:v>
                </c:pt>
                <c:pt idx="9">
                  <c:v>3</c:v>
                </c:pt>
                <c:pt idx="10">
                  <c:v>6</c:v>
                </c:pt>
                <c:pt idx="11">
                  <c:v>1</c:v>
                </c:pt>
              </c:numCache>
            </c:numRef>
          </c:val>
        </c:ser>
        <c:dLbls>
          <c:showLegendKey val="0"/>
          <c:showVal val="0"/>
          <c:showCatName val="0"/>
          <c:showSerName val="0"/>
          <c:showPercent val="0"/>
          <c:showBubbleSize val="0"/>
        </c:dLbls>
        <c:gapWidth val="150"/>
        <c:shape val="box"/>
        <c:axId val="180372384"/>
        <c:axId val="180372944"/>
        <c:axId val="0"/>
      </c:bar3DChart>
      <c:dateAx>
        <c:axId val="180372384"/>
        <c:scaling>
          <c:orientation val="minMax"/>
        </c:scaling>
        <c:delete val="0"/>
        <c:axPos val="b"/>
        <c:numFmt formatCode="mmm\-yy"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372944"/>
        <c:crosses val="autoZero"/>
        <c:auto val="1"/>
        <c:lblOffset val="100"/>
        <c:baseTimeUnit val="months"/>
      </c:dateAx>
      <c:valAx>
        <c:axId val="180372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372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Data!$A$1</c:f>
              <c:strCache>
                <c:ptCount val="1"/>
                <c:pt idx="0">
                  <c:v>X-axis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trendline>
            <c:trendlineType val="linear"/>
            <c:dispRSqr val="0"/>
            <c:dispEq val="0"/>
          </c:trendline>
          <c:cat>
            <c:strRef>
              <c:f>Data!$A$2:$A$25</c:f>
              <c:strCache>
                <c:ptCount val="24"/>
                <c:pt idx="0">
                  <c:v>Jan 2017</c:v>
                </c:pt>
                <c:pt idx="1">
                  <c:v>Feb 2017</c:v>
                </c:pt>
                <c:pt idx="2">
                  <c:v>Mar 2017</c:v>
                </c:pt>
                <c:pt idx="3">
                  <c:v>Apr 2017</c:v>
                </c:pt>
                <c:pt idx="4">
                  <c:v>May 2017</c:v>
                </c:pt>
                <c:pt idx="5">
                  <c:v>Jun 2017</c:v>
                </c:pt>
                <c:pt idx="6">
                  <c:v>Jul 2017</c:v>
                </c:pt>
                <c:pt idx="7">
                  <c:v>Aug 2017</c:v>
                </c:pt>
                <c:pt idx="8">
                  <c:v>Sep 2017</c:v>
                </c:pt>
                <c:pt idx="9">
                  <c:v>Oct 2017</c:v>
                </c:pt>
                <c:pt idx="10">
                  <c:v>Nov 2017</c:v>
                </c:pt>
                <c:pt idx="11">
                  <c:v>Dec 2017</c:v>
                </c:pt>
                <c:pt idx="12">
                  <c:v>Jan 2018</c:v>
                </c:pt>
                <c:pt idx="13">
                  <c:v>Feb 2018</c:v>
                </c:pt>
                <c:pt idx="14">
                  <c:v>Mar 2018</c:v>
                </c:pt>
                <c:pt idx="15">
                  <c:v>Apr 2018</c:v>
                </c:pt>
                <c:pt idx="16">
                  <c:v>May 2018</c:v>
                </c:pt>
                <c:pt idx="17">
                  <c:v>Jun 2018</c:v>
                </c:pt>
                <c:pt idx="18">
                  <c:v>Jul 2018</c:v>
                </c:pt>
                <c:pt idx="19">
                  <c:v>Aug 2018</c:v>
                </c:pt>
                <c:pt idx="20">
                  <c:v>Sep 2018</c:v>
                </c:pt>
                <c:pt idx="21">
                  <c:v>Oct 2018</c:v>
                </c:pt>
                <c:pt idx="22">
                  <c:v>Nov 2018</c:v>
                </c:pt>
                <c:pt idx="23">
                  <c:v>Dec 2018</c:v>
                </c:pt>
              </c:strCache>
            </c:strRef>
          </c:cat>
          <c:val>
            <c:numRef>
              <c:f>Data!$B$2:$B$25</c:f>
              <c:numCache>
                <c:formatCode>General</c:formatCode>
                <c:ptCount val="24"/>
                <c:pt idx="0">
                  <c:v>17</c:v>
                </c:pt>
                <c:pt idx="1">
                  <c:v>34</c:v>
                </c:pt>
                <c:pt idx="2">
                  <c:v>31</c:v>
                </c:pt>
                <c:pt idx="3">
                  <c:v>44</c:v>
                </c:pt>
                <c:pt idx="4">
                  <c:v>32</c:v>
                </c:pt>
                <c:pt idx="5">
                  <c:v>16</c:v>
                </c:pt>
                <c:pt idx="6">
                  <c:v>45</c:v>
                </c:pt>
                <c:pt idx="7">
                  <c:v>20</c:v>
                </c:pt>
                <c:pt idx="8">
                  <c:v>27</c:v>
                </c:pt>
                <c:pt idx="9">
                  <c:v>34</c:v>
                </c:pt>
                <c:pt idx="10">
                  <c:v>21</c:v>
                </c:pt>
                <c:pt idx="11">
                  <c:v>39</c:v>
                </c:pt>
                <c:pt idx="12">
                  <c:v>114</c:v>
                </c:pt>
                <c:pt idx="13">
                  <c:v>40</c:v>
                </c:pt>
                <c:pt idx="14">
                  <c:v>32</c:v>
                </c:pt>
                <c:pt idx="15">
                  <c:v>44</c:v>
                </c:pt>
                <c:pt idx="16">
                  <c:v>17</c:v>
                </c:pt>
                <c:pt idx="17">
                  <c:v>27</c:v>
                </c:pt>
                <c:pt idx="18">
                  <c:v>67</c:v>
                </c:pt>
                <c:pt idx="19">
                  <c:v>7</c:v>
                </c:pt>
                <c:pt idx="20">
                  <c:v>30</c:v>
                </c:pt>
                <c:pt idx="21">
                  <c:v>10</c:v>
                </c:pt>
                <c:pt idx="22">
                  <c:v>81</c:v>
                </c:pt>
                <c:pt idx="23">
                  <c:v>79</c:v>
                </c:pt>
              </c:numCache>
            </c:numRef>
          </c:val>
        </c:ser>
        <c:dLbls>
          <c:showLegendKey val="0"/>
          <c:showVal val="0"/>
          <c:showCatName val="0"/>
          <c:showSerName val="0"/>
          <c:showPercent val="0"/>
          <c:showBubbleSize val="0"/>
        </c:dLbls>
        <c:gapWidth val="150"/>
        <c:axId val="180375184"/>
        <c:axId val="180375744"/>
      </c:barChart>
      <c:catAx>
        <c:axId val="180375184"/>
        <c:scaling>
          <c:orientation val="minMax"/>
        </c:scaling>
        <c:delete val="0"/>
        <c:axPos val="b"/>
        <c:numFmt formatCode="General" sourceLinked="1"/>
        <c:majorTickMark val="out"/>
        <c:minorTickMark val="none"/>
        <c:tickLblPos val="nextTo"/>
        <c:crossAx val="180375744"/>
        <c:crosses val="autoZero"/>
        <c:auto val="1"/>
        <c:lblAlgn val="ctr"/>
        <c:lblOffset val="100"/>
        <c:noMultiLvlLbl val="0"/>
      </c:catAx>
      <c:valAx>
        <c:axId val="180375744"/>
        <c:scaling>
          <c:orientation val="minMax"/>
        </c:scaling>
        <c:delete val="0"/>
        <c:axPos val="l"/>
        <c:majorGridlines/>
        <c:numFmt formatCode="General" sourceLinked="1"/>
        <c:majorTickMark val="out"/>
        <c:minorTickMark val="none"/>
        <c:tickLblPos val="nextTo"/>
        <c:crossAx val="180375744"/>
        <c:crosses val="autoZero"/>
        <c:crossBetween val="midCat"/>
      </c:valAx>
    </c:plotArea>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Data!$A$1</c:f>
              <c:strCache>
                <c:ptCount val="1"/>
                <c:pt idx="0">
                  <c:v>X-axis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Data!$A$2:$A$11</c:f>
              <c:strCache>
                <c:ptCount val="10"/>
                <c:pt idx="0">
                  <c:v>ABDELJAWAD,  MERRYLAND</c:v>
                </c:pt>
                <c:pt idx="1">
                  <c:v>ELKHATTIB,  ROLA</c:v>
                </c:pt>
                <c:pt idx="2">
                  <c:v>SHATA,  RANA GHAZI</c:v>
                </c:pt>
                <c:pt idx="3">
                  <c:v>HOAR,  CHARLES ANDREW</c:v>
                </c:pt>
                <c:pt idx="4">
                  <c:v>BIN SALEH,  HANAN HABEEBALLAH</c:v>
                </c:pt>
                <c:pt idx="5">
                  <c:v>HANBAZAZA,  SARFINAZ</c:v>
                </c:pt>
                <c:pt idx="6">
                  <c:v>SINDI,  MOTAZ</c:v>
                </c:pt>
                <c:pt idx="7">
                  <c:v>MAKKI,  RANIA HASHIM</c:v>
                </c:pt>
                <c:pt idx="8">
                  <c:v>KAIFI,  WISAM ESSAM</c:v>
                </c:pt>
                <c:pt idx="9">
                  <c:v>BAHAMDAIN,  MAHA OMAR</c:v>
                </c:pt>
              </c:strCache>
            </c:strRef>
          </c:cat>
          <c:val>
            <c:numRef>
              <c:f>Data!$B$2:$B$11</c:f>
              <c:numCache>
                <c:formatCode>General</c:formatCode>
                <c:ptCount val="10"/>
                <c:pt idx="0">
                  <c:v>240</c:v>
                </c:pt>
                <c:pt idx="1">
                  <c:v>107</c:v>
                </c:pt>
                <c:pt idx="2">
                  <c:v>45</c:v>
                </c:pt>
                <c:pt idx="3">
                  <c:v>34</c:v>
                </c:pt>
                <c:pt idx="4">
                  <c:v>19</c:v>
                </c:pt>
                <c:pt idx="5">
                  <c:v>19</c:v>
                </c:pt>
                <c:pt idx="6">
                  <c:v>17</c:v>
                </c:pt>
                <c:pt idx="7">
                  <c:v>11</c:v>
                </c:pt>
                <c:pt idx="8">
                  <c:v>6</c:v>
                </c:pt>
                <c:pt idx="9">
                  <c:v>6</c:v>
                </c:pt>
              </c:numCache>
            </c:numRef>
          </c:val>
        </c:ser>
        <c:dLbls>
          <c:showLegendKey val="0"/>
          <c:showVal val="0"/>
          <c:showCatName val="0"/>
          <c:showSerName val="0"/>
          <c:showPercent val="0"/>
          <c:showBubbleSize val="0"/>
        </c:dLbls>
        <c:gapWidth val="150"/>
        <c:axId val="180377984"/>
        <c:axId val="180378544"/>
      </c:barChart>
      <c:catAx>
        <c:axId val="180377984"/>
        <c:scaling>
          <c:orientation val="minMax"/>
        </c:scaling>
        <c:delete val="0"/>
        <c:axPos val="b"/>
        <c:numFmt formatCode="General" sourceLinked="1"/>
        <c:majorTickMark val="out"/>
        <c:minorTickMark val="none"/>
        <c:tickLblPos val="nextTo"/>
        <c:crossAx val="180378544"/>
        <c:crosses val="autoZero"/>
        <c:auto val="1"/>
        <c:lblAlgn val="ctr"/>
        <c:lblOffset val="100"/>
        <c:noMultiLvlLbl val="0"/>
      </c:catAx>
      <c:valAx>
        <c:axId val="180378544"/>
        <c:scaling>
          <c:orientation val="minMax"/>
        </c:scaling>
        <c:delete val="0"/>
        <c:axPos val="l"/>
        <c:majorGridlines/>
        <c:numFmt formatCode="General" sourceLinked="1"/>
        <c:majorTickMark val="out"/>
        <c:minorTickMark val="none"/>
        <c:tickLblPos val="nextTo"/>
        <c:crossAx val="180378544"/>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Sheet1!$C$3</c:f>
              <c:strCache>
                <c:ptCount val="1"/>
                <c:pt idx="0">
                  <c:v>Data</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8.1972016947940412E-3"/>
                  <c:y val="-4.026381844339426E-17"/>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8AB43E6A-A611-499F-B68A-3A9215A3CFF2}" type="CATEGORYNAME">
                      <a:rPr lang="en-US"/>
                      <a:pPr>
                        <a:defRPr/>
                      </a:pPr>
                      <a:t>[CATEGORY NAME]</a:t>
                    </a:fld>
                    <a:r>
                      <a:rPr lang="en-US"/>
                      <a:t>, 1687,</a:t>
                    </a:r>
                    <a:r>
                      <a:rPr lang="en-US" baseline="0"/>
                      <a:t> </a:t>
                    </a:r>
                    <a:fld id="{78CDFBB9-DC3B-4051-B319-0EDEF0AE386A}" type="PERCENTAGE">
                      <a:rPr lang="en-US" baseline="0"/>
                      <a:pPr>
                        <a:defRPr/>
                      </a:pPr>
                      <a:t>[PERCENTAGE]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1"/>
              <c:layout>
                <c:manualLayout>
                  <c:x val="-1.6394403389588083E-3"/>
                  <c:y val="1.9766102845644375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2D4A579B-BCBF-4614-A213-7D4306EB2C24}" type="CATEGORYNAME">
                      <a:rPr lang="en-US"/>
                      <a:pPr>
                        <a:defRPr>
                          <a:solidFill>
                            <a:schemeClr val="accent1"/>
                          </a:solidFill>
                        </a:defRPr>
                      </a:pPr>
                      <a:t>[CATEGORY NAME]</a:t>
                    </a:fld>
                    <a:r>
                      <a:rPr lang="en-US" baseline="0"/>
                      <a:t>, 1131, </a:t>
                    </a:r>
                    <a:fld id="{E1C2F110-463E-4C0E-A907-1DD303E78C59}" type="PERCENTAGE">
                      <a:rPr lang="en-US" baseline="0"/>
                      <a:pPr>
                        <a:defRPr>
                          <a:solidFill>
                            <a:schemeClr val="accent1"/>
                          </a:solidFill>
                        </a:defRPr>
                      </a:pPr>
                      <a:t>[PERCENTAGE]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2"/>
              <c:layout>
                <c:manualLayout>
                  <c:x val="3.2788806779176166E-3"/>
                  <c:y val="1.317740189709625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CAEBB3C4-65FD-402A-BD95-13D33FA71CB7}" type="CATEGORYNAME">
                      <a:rPr lang="en-US"/>
                      <a:pPr>
                        <a:defRPr>
                          <a:solidFill>
                            <a:schemeClr val="accent1"/>
                          </a:solidFill>
                        </a:defRPr>
                      </a:pPr>
                      <a:t>[CATEGORY NAME]</a:t>
                    </a:fld>
                    <a:r>
                      <a:rPr lang="en-US" baseline="0"/>
                      <a:t>, 805, </a:t>
                    </a:r>
                    <a:fld id="{34F025CC-65AC-487B-BF75-7B14B59A7996}" type="PERCENTAGE">
                      <a:rPr lang="en-US" baseline="0"/>
                      <a:pPr>
                        <a:defRPr>
                          <a:solidFill>
                            <a:schemeClr val="accent1"/>
                          </a:solidFill>
                        </a:defRPr>
                      </a:pPr>
                      <a:t>[PERCENTAGE]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3"/>
              <c:layout>
                <c:manualLayout>
                  <c:x val="0"/>
                  <c:y val="2.8551037443708543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BE83C12A-A4B9-4657-961E-45110414721B}" type="CATEGORYNAME">
                      <a:rPr lang="en-US"/>
                      <a:pPr>
                        <a:defRPr>
                          <a:solidFill>
                            <a:schemeClr val="accent1"/>
                          </a:solidFill>
                        </a:defRPr>
                      </a:pPr>
                      <a:t>[CATEGORY NAME]</a:t>
                    </a:fld>
                    <a:r>
                      <a:rPr lang="en-US" baseline="0"/>
                      <a:t>, 711, </a:t>
                    </a:r>
                    <a:fld id="{F4C04A5B-67C9-47E8-AD9F-2F79EA0B16F5}" type="PERCENTAGE">
                      <a:rPr lang="en-US" baseline="0"/>
                      <a:pPr>
                        <a:defRPr>
                          <a:solidFill>
                            <a:schemeClr val="accent1"/>
                          </a:solidFill>
                        </a:defRPr>
                      </a:pPr>
                      <a:t>[PERCENTAGE]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4"/>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029C37EF-F1FF-472B-96A6-0E3D92F3E3AA}" type="CATEGORYNAME">
                      <a:rPr lang="en-US"/>
                      <a:pPr>
                        <a:defRPr>
                          <a:solidFill>
                            <a:schemeClr val="accent1"/>
                          </a:solidFill>
                        </a:defRPr>
                      </a:pPr>
                      <a:t>[CATEGORY NAME]</a:t>
                    </a:fld>
                    <a:r>
                      <a:rPr lang="en-US" baseline="0"/>
                      <a:t>, 532, </a:t>
                    </a:r>
                    <a:fld id="{20A5E56E-3513-42F3-AE26-A6E11D615B55}" type="PERCENTAGE">
                      <a:rPr lang="en-US" baseline="0"/>
                      <a:pPr>
                        <a:defRPr>
                          <a:solidFill>
                            <a:schemeClr val="accent1"/>
                          </a:solidFill>
                        </a:defRPr>
                      </a:pPr>
                      <a:t>[PERCENTAGE]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5"/>
              <c:layout>
                <c:manualLayout>
                  <c:x val="-1.6394403389588082E-2"/>
                  <c:y val="0"/>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A6089615-E680-45D3-8CE5-E5BD005334C3}" type="CATEGORYNAME">
                      <a:rPr lang="en-US"/>
                      <a:pPr>
                        <a:defRPr>
                          <a:solidFill>
                            <a:schemeClr val="accent1"/>
                          </a:solidFill>
                        </a:defRPr>
                      </a:pPr>
                      <a:t>[CATEGORY NAME]</a:t>
                    </a:fld>
                    <a:r>
                      <a:rPr lang="en-US" baseline="0"/>
                      <a:t>, 434, </a:t>
                    </a:r>
                    <a:fld id="{8C1F6582-E288-46B4-B9FB-B051F22C1366}" type="PERCENTAGE">
                      <a:rPr lang="en-US" baseline="0"/>
                      <a:pPr>
                        <a:defRPr>
                          <a:solidFill>
                            <a:schemeClr val="accent1"/>
                          </a:solidFill>
                        </a:defRPr>
                      </a:pPr>
                      <a:t>[PERCENTAGE]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6"/>
              <c:layout>
                <c:manualLayout>
                  <c:x val="-2.4591605084382122E-2"/>
                  <c:y val="-8.7849345980641463E-3"/>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34EEA3E7-6D90-4A6B-9828-31F5532B6B76}" type="CATEGORYNAME">
                      <a:rPr lang="en-US"/>
                      <a:pPr>
                        <a:defRPr>
                          <a:solidFill>
                            <a:schemeClr val="accent1"/>
                          </a:solidFill>
                        </a:defRPr>
                      </a:pPr>
                      <a:t>[CATEGORY NAME]</a:t>
                    </a:fld>
                    <a:r>
                      <a:rPr lang="en-US" baseline="0"/>
                      <a:t>, 336, </a:t>
                    </a:r>
                    <a:fld id="{939DE5D4-9522-47B3-B4C1-DCA049CFCCFD}" type="PERCENTAGE">
                      <a:rPr lang="en-US" baseline="0"/>
                      <a:pPr>
                        <a:defRPr>
                          <a:solidFill>
                            <a:schemeClr val="accent1"/>
                          </a:solidFill>
                        </a:defRPr>
                      </a:pPr>
                      <a:t>[PERCENTAGE]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7"/>
              <c:layout>
                <c:manualLayout>
                  <c:x val="6.2452972159518429E-2"/>
                  <c:y val="-3.0519794760388071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855994BA-E09E-44B7-8C74-98204BDFE12B}" type="CATEGORYNAME">
                      <a:rPr lang="en-US"/>
                      <a:pPr>
                        <a:defRPr>
                          <a:solidFill>
                            <a:schemeClr val="accent1"/>
                          </a:solidFill>
                        </a:defRPr>
                      </a:pPr>
                      <a:t>[CATEGORY NAME]</a:t>
                    </a:fld>
                    <a:r>
                      <a:rPr lang="en-US" baseline="0"/>
                      <a:t>, 246, </a:t>
                    </a:r>
                    <a:fld id="{856E298E-FC7E-40B4-9CDC-C6713D016CEF}" type="PERCENTAGE">
                      <a:rPr lang="en-US" baseline="0"/>
                      <a:pPr>
                        <a:defRPr>
                          <a:solidFill>
                            <a:schemeClr val="accent1"/>
                          </a:solidFill>
                        </a:defRPr>
                      </a:pPr>
                      <a:t>[PERCENTAGE]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683214541748871"/>
                      <c:h val="5.2284223398889815E-2"/>
                    </c:manualLayout>
                  </c15:layout>
                  <c15:dlblFieldTable/>
                  <c15:showDataLabelsRange val="0"/>
                </c:ext>
              </c:extLst>
            </c:dLbl>
            <c:dLbl>
              <c:idx val="8"/>
              <c:layout>
                <c:manualLayout>
                  <c:x val="0.1083520852218529"/>
                  <c:y val="-8.7744409936115708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D0B0A02F-A0AA-42B6-A665-91FEBFBA6D18}" type="CATEGORYNAME">
                      <a:rPr lang="en-US"/>
                      <a:pPr>
                        <a:defRPr>
                          <a:solidFill>
                            <a:schemeClr val="accent1"/>
                          </a:solidFill>
                        </a:defRPr>
                      </a:pPr>
                      <a:t>[CATEGORY NAME]</a:t>
                    </a:fld>
                    <a:r>
                      <a:rPr lang="en-US" baseline="0"/>
                      <a:t>, 193, </a:t>
                    </a:r>
                    <a:fld id="{F66323DD-52CE-453E-A48D-852BAD3DD6B4}" type="PERCENTAGE">
                      <a:rPr lang="en-US" baseline="0"/>
                      <a:pPr>
                        <a:defRPr>
                          <a:solidFill>
                            <a:schemeClr val="accent1"/>
                          </a:solidFill>
                        </a:defRPr>
                      </a:pPr>
                      <a:t>[PERCENTAGE]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1108358069236824"/>
                      <c:h val="7.5565179437468516E-2"/>
                    </c:manualLayout>
                  </c15:layout>
                  <c15:dlblFieldTable/>
                  <c15:showDataLabelsRange val="0"/>
                </c:ext>
              </c:extLst>
            </c:dLbl>
            <c:dLbl>
              <c:idx val="9"/>
              <c:layout>
                <c:manualLayout>
                  <c:x val="0.18284424379232506"/>
                  <c:y val="-6.2947076693300408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7CF27099-8D10-40C2-923A-3A85366A7DBB}" type="CATEGORYNAME">
                      <a:rPr lang="en-US"/>
                      <a:pPr>
                        <a:defRPr>
                          <a:solidFill>
                            <a:schemeClr val="accent1"/>
                          </a:solidFill>
                        </a:defRPr>
                      </a:pPr>
                      <a:t>[CATEGORY NAME]</a:t>
                    </a:fld>
                    <a:r>
                      <a:rPr lang="en-US"/>
                      <a:t>, 171,</a:t>
                    </a:r>
                    <a:r>
                      <a:rPr lang="en-US" baseline="0"/>
                      <a:t> </a:t>
                    </a:r>
                    <a:fld id="{5F12E2BB-B77B-4647-A2C2-54F27BF8BDD0}" type="PERCENTAGE">
                      <a:rPr lang="en-US" baseline="0"/>
                      <a:pPr>
                        <a:defRPr>
                          <a:solidFill>
                            <a:schemeClr val="accent1"/>
                          </a:solidFill>
                        </a:defRPr>
                      </a:pPr>
                      <a:t>[PERCENTAGE]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3972911963882618"/>
                      <c:h val="5.2284223398889815E-2"/>
                    </c:manualLayout>
                  </c15:layout>
                  <c15:dlblFieldTable/>
                  <c15:showDataLabelsRange val="0"/>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Sheet1!$B$4:$B$13</c:f>
              <c:strCache>
                <c:ptCount val="10"/>
                <c:pt idx="0">
                  <c:v>Specimen</c:v>
                </c:pt>
                <c:pt idx="1">
                  <c:v>Medication</c:v>
                </c:pt>
                <c:pt idx="2">
                  <c:v>Clinical Documentation</c:v>
                </c:pt>
                <c:pt idx="3">
                  <c:v>Patient Management</c:v>
                </c:pt>
                <c:pt idx="4">
                  <c:v>Safety</c:v>
                </c:pt>
                <c:pt idx="5">
                  <c:v>Security</c:v>
                </c:pt>
                <c:pt idx="6">
                  <c:v>Supplies/ Consumables</c:v>
                </c:pt>
                <c:pt idx="7">
                  <c:v>Skin Integrity</c:v>
                </c:pt>
                <c:pt idx="8">
                  <c:v>Invasive Lines &amp; Drains &amp; Tubes</c:v>
                </c:pt>
                <c:pt idx="9">
                  <c:v>Clinical Administration</c:v>
                </c:pt>
              </c:strCache>
            </c:strRef>
          </c:cat>
          <c:val>
            <c:numRef>
              <c:f>Sheet1!$C$4:$C$13</c:f>
              <c:numCache>
                <c:formatCode>General</c:formatCode>
                <c:ptCount val="10"/>
                <c:pt idx="0">
                  <c:v>1687</c:v>
                </c:pt>
                <c:pt idx="1">
                  <c:v>1131</c:v>
                </c:pt>
                <c:pt idx="2">
                  <c:v>805</c:v>
                </c:pt>
                <c:pt idx="3">
                  <c:v>711</c:v>
                </c:pt>
                <c:pt idx="4">
                  <c:v>532</c:v>
                </c:pt>
                <c:pt idx="5">
                  <c:v>434</c:v>
                </c:pt>
                <c:pt idx="6">
                  <c:v>336</c:v>
                </c:pt>
                <c:pt idx="7">
                  <c:v>246</c:v>
                </c:pt>
                <c:pt idx="8">
                  <c:v>193</c:v>
                </c:pt>
                <c:pt idx="9">
                  <c:v>171</c:v>
                </c:pt>
              </c:numCache>
            </c:numRef>
          </c:val>
        </c:ser>
        <c:ser>
          <c:idx val="1"/>
          <c:order val="1"/>
          <c:tx>
            <c:strRef>
              <c:f>Sheet1!$D$3</c:f>
              <c:strCache>
                <c:ptCount val="1"/>
                <c:pt idx="0">
                  <c:v>Percent</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1"/>
              <c:showBubbleSize val="0"/>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outEnd"/>
              <c:showLegendKey val="0"/>
              <c:showVal val="0"/>
              <c:showCatName val="1"/>
              <c:showSerName val="0"/>
              <c:showPercent val="1"/>
              <c:showBubbleSize val="0"/>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n-US"/>
                </a:p>
              </c:txPr>
              <c:dLblPos val="outEnd"/>
              <c:showLegendKey val="0"/>
              <c:showVal val="0"/>
              <c:showCatName val="1"/>
              <c:showSerName val="0"/>
              <c:showPercent val="1"/>
              <c:showBubbleSize val="0"/>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n-US"/>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Sheet1!$B$4:$B$13</c:f>
              <c:strCache>
                <c:ptCount val="10"/>
                <c:pt idx="0">
                  <c:v>Specimen</c:v>
                </c:pt>
                <c:pt idx="1">
                  <c:v>Medication</c:v>
                </c:pt>
                <c:pt idx="2">
                  <c:v>Clinical Documentation</c:v>
                </c:pt>
                <c:pt idx="3">
                  <c:v>Patient Management</c:v>
                </c:pt>
                <c:pt idx="4">
                  <c:v>Safety</c:v>
                </c:pt>
                <c:pt idx="5">
                  <c:v>Security</c:v>
                </c:pt>
                <c:pt idx="6">
                  <c:v>Supplies/ Consumables</c:v>
                </c:pt>
                <c:pt idx="7">
                  <c:v>Skin Integrity</c:v>
                </c:pt>
                <c:pt idx="8">
                  <c:v>Invasive Lines &amp; Drains &amp; Tubes</c:v>
                </c:pt>
                <c:pt idx="9">
                  <c:v>Clinical Administration</c:v>
                </c:pt>
              </c:strCache>
            </c:strRef>
          </c:cat>
          <c:val>
            <c:numRef>
              <c:f>Sheet1!$D$4:$D$13</c:f>
              <c:numCache>
                <c:formatCode>0%</c:formatCode>
                <c:ptCount val="10"/>
                <c:pt idx="0">
                  <c:v>0.27</c:v>
                </c:pt>
                <c:pt idx="1">
                  <c:v>0.18</c:v>
                </c:pt>
                <c:pt idx="2">
                  <c:v>0.13</c:v>
                </c:pt>
                <c:pt idx="3">
                  <c:v>0.11</c:v>
                </c:pt>
                <c:pt idx="4">
                  <c:v>0.09</c:v>
                </c:pt>
                <c:pt idx="5">
                  <c:v>7.0000000000000007E-2</c:v>
                </c:pt>
                <c:pt idx="6">
                  <c:v>0.05</c:v>
                </c:pt>
                <c:pt idx="7">
                  <c:v>0.04</c:v>
                </c:pt>
                <c:pt idx="8">
                  <c:v>0.03</c:v>
                </c:pt>
                <c:pt idx="9">
                  <c:v>0.03</c:v>
                </c:pt>
              </c:numCache>
            </c:numRef>
          </c:val>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Data!$A$1</c:f>
              <c:strCache>
                <c:ptCount val="1"/>
                <c:pt idx="0">
                  <c:v>X-axis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Data!$A$2:$A$11</c:f>
              <c:strCache>
                <c:ptCount val="10"/>
                <c:pt idx="0">
                  <c:v>DEM (Emergency Services)</c:v>
                </c:pt>
                <c:pt idx="1">
                  <c:v>3 North/South (Surgical)</c:v>
                </c:pt>
                <c:pt idx="2">
                  <c:v>MSICU</c:v>
                </c:pt>
                <c:pt idx="3">
                  <c:v>J24ADM</c:v>
                </c:pt>
                <c:pt idx="4">
                  <c:v>5 North Medicine</c:v>
                </c:pt>
                <c:pt idx="5">
                  <c:v>5 South Medicine</c:v>
                </c:pt>
                <c:pt idx="6">
                  <c:v>VIP (3rd-4th-5th Floor)</c:v>
                </c:pt>
                <c:pt idx="7">
                  <c:v>OR (Operating Room)</c:v>
                </c:pt>
                <c:pt idx="8">
                  <c:v>4 South (Adult Oncology)</c:v>
                </c:pt>
                <c:pt idx="9">
                  <c:v>Lab-OPD Phlebotomy Svs</c:v>
                </c:pt>
              </c:strCache>
            </c:strRef>
          </c:cat>
          <c:val>
            <c:numRef>
              <c:f>Data!$B$2:$B$11</c:f>
              <c:numCache>
                <c:formatCode>General</c:formatCode>
                <c:ptCount val="10"/>
                <c:pt idx="0">
                  <c:v>854</c:v>
                </c:pt>
                <c:pt idx="1">
                  <c:v>299</c:v>
                </c:pt>
                <c:pt idx="2">
                  <c:v>260</c:v>
                </c:pt>
                <c:pt idx="3">
                  <c:v>244</c:v>
                </c:pt>
                <c:pt idx="4">
                  <c:v>198</c:v>
                </c:pt>
                <c:pt idx="5">
                  <c:v>195</c:v>
                </c:pt>
                <c:pt idx="6">
                  <c:v>184</c:v>
                </c:pt>
                <c:pt idx="7">
                  <c:v>184</c:v>
                </c:pt>
                <c:pt idx="8">
                  <c:v>182</c:v>
                </c:pt>
                <c:pt idx="9">
                  <c:v>181</c:v>
                </c:pt>
              </c:numCache>
            </c:numRef>
          </c:val>
        </c:ser>
        <c:dLbls>
          <c:showLegendKey val="0"/>
          <c:showVal val="0"/>
          <c:showCatName val="0"/>
          <c:showSerName val="0"/>
          <c:showPercent val="0"/>
          <c:showBubbleSize val="0"/>
        </c:dLbls>
        <c:gapWidth val="150"/>
        <c:axId val="303695248"/>
        <c:axId val="303695808"/>
      </c:barChart>
      <c:catAx>
        <c:axId val="303695248"/>
        <c:scaling>
          <c:orientation val="minMax"/>
        </c:scaling>
        <c:delete val="0"/>
        <c:axPos val="b"/>
        <c:numFmt formatCode="General" sourceLinked="1"/>
        <c:majorTickMark val="out"/>
        <c:minorTickMark val="none"/>
        <c:tickLblPos val="nextTo"/>
        <c:crossAx val="303695808"/>
        <c:crosses val="autoZero"/>
        <c:auto val="1"/>
        <c:lblAlgn val="ctr"/>
        <c:lblOffset val="100"/>
        <c:noMultiLvlLbl val="0"/>
      </c:catAx>
      <c:valAx>
        <c:axId val="303695808"/>
        <c:scaling>
          <c:orientation val="minMax"/>
        </c:scaling>
        <c:delete val="0"/>
        <c:axPos val="l"/>
        <c:majorGridlines/>
        <c:numFmt formatCode="General" sourceLinked="1"/>
        <c:majorTickMark val="out"/>
        <c:minorTickMark val="none"/>
        <c:tickLblPos val="nextTo"/>
        <c:crossAx val="303695808"/>
        <c:crosses val="autoZero"/>
        <c:crossBetween val="midCat"/>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668742213920032E-2"/>
          <c:y val="0.12472964116795784"/>
          <c:w val="0.94075357031905205"/>
          <c:h val="0.61199457264374135"/>
        </c:manualLayout>
      </c:layout>
      <c:barChart>
        <c:barDir val="col"/>
        <c:grouping val="clustered"/>
        <c:varyColors val="0"/>
        <c:ser>
          <c:idx val="0"/>
          <c:order val="0"/>
          <c:tx>
            <c:strRef>
              <c:f>Data!$A$1</c:f>
              <c:strCache>
                <c:ptCount val="1"/>
                <c:pt idx="0">
                  <c:v>X-axis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Data!$A$2:$A$18</c:f>
              <c:strCache>
                <c:ptCount val="17"/>
                <c:pt idx="0">
                  <c:v>Specimen</c:v>
                </c:pt>
                <c:pt idx="1">
                  <c:v>Patient Management</c:v>
                </c:pt>
                <c:pt idx="2">
                  <c:v>Clinical Documentation</c:v>
                </c:pt>
                <c:pt idx="3">
                  <c:v>Medication</c:v>
                </c:pt>
                <c:pt idx="4">
                  <c:v>Security</c:v>
                </c:pt>
                <c:pt idx="5">
                  <c:v>Clinical Administration</c:v>
                </c:pt>
                <c:pt idx="6">
                  <c:v>Safety</c:v>
                </c:pt>
                <c:pt idx="7">
                  <c:v>Supplies/ Consumables</c:v>
                </c:pt>
                <c:pt idx="8">
                  <c:v>Skin Integrity</c:v>
                </c:pt>
                <c:pt idx="9">
                  <c:v>Invasive Lines &amp; Drains &amp; Tubes</c:v>
                </c:pt>
                <c:pt idx="10">
                  <c:v>Equipment/Device </c:v>
                </c:pt>
                <c:pt idx="11">
                  <c:v>Transfusion Related (Blood / Blood Product)</c:v>
                </c:pt>
                <c:pt idx="12">
                  <c:v>Electronic Systems</c:v>
                </c:pt>
                <c:pt idx="13">
                  <c:v>Work Related Injuries/Ill Health</c:v>
                </c:pt>
                <c:pt idx="14">
                  <c:v>Procedural</c:v>
                </c:pt>
                <c:pt idx="15">
                  <c:v>Fall</c:v>
                </c:pt>
                <c:pt idx="16">
                  <c:v>Dietary</c:v>
                </c:pt>
              </c:strCache>
            </c:strRef>
          </c:cat>
          <c:val>
            <c:numRef>
              <c:f>Data!$B$2:$B$18</c:f>
              <c:numCache>
                <c:formatCode>General</c:formatCode>
                <c:ptCount val="17"/>
                <c:pt idx="0">
                  <c:v>320</c:v>
                </c:pt>
                <c:pt idx="1">
                  <c:v>129</c:v>
                </c:pt>
                <c:pt idx="2">
                  <c:v>126</c:v>
                </c:pt>
                <c:pt idx="3">
                  <c:v>122</c:v>
                </c:pt>
                <c:pt idx="4">
                  <c:v>37</c:v>
                </c:pt>
                <c:pt idx="5">
                  <c:v>33</c:v>
                </c:pt>
                <c:pt idx="6">
                  <c:v>19</c:v>
                </c:pt>
                <c:pt idx="7">
                  <c:v>13</c:v>
                </c:pt>
                <c:pt idx="8">
                  <c:v>12</c:v>
                </c:pt>
                <c:pt idx="9">
                  <c:v>10</c:v>
                </c:pt>
                <c:pt idx="10">
                  <c:v>8</c:v>
                </c:pt>
                <c:pt idx="11">
                  <c:v>7</c:v>
                </c:pt>
                <c:pt idx="12">
                  <c:v>6</c:v>
                </c:pt>
                <c:pt idx="13">
                  <c:v>5</c:v>
                </c:pt>
                <c:pt idx="14">
                  <c:v>4</c:v>
                </c:pt>
                <c:pt idx="15">
                  <c:v>1</c:v>
                </c:pt>
                <c:pt idx="16">
                  <c:v>1</c:v>
                </c:pt>
              </c:numCache>
            </c:numRef>
          </c:val>
        </c:ser>
        <c:dLbls>
          <c:showLegendKey val="0"/>
          <c:showVal val="0"/>
          <c:showCatName val="0"/>
          <c:showSerName val="0"/>
          <c:showPercent val="0"/>
          <c:showBubbleSize val="0"/>
        </c:dLbls>
        <c:gapWidth val="150"/>
        <c:axId val="176836416"/>
        <c:axId val="178758784"/>
      </c:barChart>
      <c:catAx>
        <c:axId val="176836416"/>
        <c:scaling>
          <c:orientation val="minMax"/>
        </c:scaling>
        <c:delete val="0"/>
        <c:axPos val="b"/>
        <c:numFmt formatCode="General" sourceLinked="1"/>
        <c:majorTickMark val="out"/>
        <c:minorTickMark val="none"/>
        <c:tickLblPos val="nextTo"/>
        <c:crossAx val="178758784"/>
        <c:crosses val="autoZero"/>
        <c:auto val="1"/>
        <c:lblAlgn val="ctr"/>
        <c:lblOffset val="100"/>
        <c:noMultiLvlLbl val="0"/>
      </c:catAx>
      <c:valAx>
        <c:axId val="178758784"/>
        <c:scaling>
          <c:orientation val="minMax"/>
        </c:scaling>
        <c:delete val="0"/>
        <c:axPos val="l"/>
        <c:majorGridlines/>
        <c:numFmt formatCode="General" sourceLinked="1"/>
        <c:majorTickMark val="out"/>
        <c:minorTickMark val="none"/>
        <c:tickLblPos val="nextTo"/>
        <c:crossAx val="178758784"/>
        <c:crosses val="autoZero"/>
        <c:crossBetween val="midCat"/>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Data!$A$1</c:f>
              <c:strCache>
                <c:ptCount val="1"/>
                <c:pt idx="0">
                  <c:v>X-axis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Data!$A$2:$A$6</c:f>
              <c:strCache>
                <c:ptCount val="5"/>
                <c:pt idx="0">
                  <c:v>Collection</c:v>
                </c:pt>
                <c:pt idx="1">
                  <c:v>Ordering</c:v>
                </c:pt>
                <c:pt idx="2">
                  <c:v>Processing</c:v>
                </c:pt>
                <c:pt idx="3">
                  <c:v>Testing</c:v>
                </c:pt>
                <c:pt idx="4">
                  <c:v>Transporting</c:v>
                </c:pt>
              </c:strCache>
            </c:strRef>
          </c:cat>
          <c:val>
            <c:numRef>
              <c:f>Data!$B$2:$B$6</c:f>
              <c:numCache>
                <c:formatCode>General</c:formatCode>
                <c:ptCount val="5"/>
                <c:pt idx="0">
                  <c:v>266</c:v>
                </c:pt>
                <c:pt idx="1">
                  <c:v>15</c:v>
                </c:pt>
                <c:pt idx="2">
                  <c:v>24</c:v>
                </c:pt>
                <c:pt idx="3">
                  <c:v>11</c:v>
                </c:pt>
                <c:pt idx="4">
                  <c:v>9</c:v>
                </c:pt>
              </c:numCache>
            </c:numRef>
          </c:val>
        </c:ser>
        <c:dLbls>
          <c:showLegendKey val="0"/>
          <c:showVal val="0"/>
          <c:showCatName val="0"/>
          <c:showSerName val="0"/>
          <c:showPercent val="0"/>
          <c:showBubbleSize val="0"/>
        </c:dLbls>
        <c:gapWidth val="150"/>
        <c:axId val="178761024"/>
        <c:axId val="178761584"/>
      </c:barChart>
      <c:catAx>
        <c:axId val="178761024"/>
        <c:scaling>
          <c:orientation val="minMax"/>
        </c:scaling>
        <c:delete val="0"/>
        <c:axPos val="b"/>
        <c:numFmt formatCode="General" sourceLinked="1"/>
        <c:majorTickMark val="out"/>
        <c:minorTickMark val="none"/>
        <c:tickLblPos val="nextTo"/>
        <c:crossAx val="178761584"/>
        <c:crosses val="autoZero"/>
        <c:auto val="1"/>
        <c:lblAlgn val="ctr"/>
        <c:lblOffset val="100"/>
        <c:noMultiLvlLbl val="0"/>
      </c:catAx>
      <c:valAx>
        <c:axId val="178761584"/>
        <c:scaling>
          <c:orientation val="minMax"/>
        </c:scaling>
        <c:delete val="0"/>
        <c:axPos val="l"/>
        <c:majorGridlines/>
        <c:numFmt formatCode="General" sourceLinked="1"/>
        <c:majorTickMark val="out"/>
        <c:minorTickMark val="none"/>
        <c:tickLblPos val="nextTo"/>
        <c:crossAx val="178761584"/>
        <c:crosses val="autoZero"/>
        <c:crossBetween val="midCat"/>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Data!$A$1</c:f>
              <c:strCache>
                <c:ptCount val="1"/>
                <c:pt idx="0">
                  <c:v>X-axis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Data!$A$2:$A$19</c:f>
              <c:strCache>
                <c:ptCount val="18"/>
                <c:pt idx="0">
                  <c:v>Clotted Sample</c:v>
                </c:pt>
                <c:pt idx="1">
                  <c:v>Contaminated specimen</c:v>
                </c:pt>
                <c:pt idx="2">
                  <c:v>Quantity not sufficient (QNS)</c:v>
                </c:pt>
                <c:pt idx="3">
                  <c:v>Hemolyzed sample</c:v>
                </c:pt>
                <c:pt idx="4">
                  <c:v>Mislabeled</c:v>
                </c:pt>
                <c:pt idx="5">
                  <c:v>Wrong container</c:v>
                </c:pt>
                <c:pt idx="6">
                  <c:v>Other</c:v>
                </c:pt>
                <c:pt idx="7">
                  <c:v>Canceled test collected</c:v>
                </c:pt>
                <c:pt idx="8">
                  <c:v>Unlabeled</c:v>
                </c:pt>
                <c:pt idx="9">
                  <c:v>ABOrh &amp; T&amp;S (same collector)</c:v>
                </c:pt>
                <c:pt idx="10">
                  <c:v>Wrong collection time</c:v>
                </c:pt>
                <c:pt idx="11">
                  <c:v>Wrong specimen collected</c:v>
                </c:pt>
                <c:pt idx="12">
                  <c:v>Wrong tube</c:v>
                </c:pt>
                <c:pt idx="13">
                  <c:v>Leaking</c:v>
                </c:pt>
                <c:pt idx="14">
                  <c:v>Collected from wrong patient</c:v>
                </c:pt>
                <c:pt idx="15">
                  <c:v>Duplicate specimen-same site &amp; accession</c:v>
                </c:pt>
                <c:pt idx="16">
                  <c:v>Incomplete label information</c:v>
                </c:pt>
                <c:pt idx="17">
                  <c:v>Mutiple specimens from different sites with same accession #</c:v>
                </c:pt>
              </c:strCache>
            </c:strRef>
          </c:cat>
          <c:val>
            <c:numRef>
              <c:f>Data!$B$2:$B$19</c:f>
              <c:numCache>
                <c:formatCode>General</c:formatCode>
                <c:ptCount val="18"/>
                <c:pt idx="0">
                  <c:v>73</c:v>
                </c:pt>
                <c:pt idx="1">
                  <c:v>59</c:v>
                </c:pt>
                <c:pt idx="2">
                  <c:v>41</c:v>
                </c:pt>
                <c:pt idx="3">
                  <c:v>40</c:v>
                </c:pt>
                <c:pt idx="4">
                  <c:v>18</c:v>
                </c:pt>
                <c:pt idx="5">
                  <c:v>13</c:v>
                </c:pt>
                <c:pt idx="6">
                  <c:v>11</c:v>
                </c:pt>
                <c:pt idx="7">
                  <c:v>4</c:v>
                </c:pt>
                <c:pt idx="8">
                  <c:v>3</c:v>
                </c:pt>
                <c:pt idx="9">
                  <c:v>2</c:v>
                </c:pt>
                <c:pt idx="10">
                  <c:v>1</c:v>
                </c:pt>
                <c:pt idx="11">
                  <c:v>1</c:v>
                </c:pt>
                <c:pt idx="12">
                  <c:v>1</c:v>
                </c:pt>
                <c:pt idx="13">
                  <c:v>1</c:v>
                </c:pt>
                <c:pt idx="14">
                  <c:v>1</c:v>
                </c:pt>
                <c:pt idx="15">
                  <c:v>1</c:v>
                </c:pt>
                <c:pt idx="16">
                  <c:v>1</c:v>
                </c:pt>
                <c:pt idx="17">
                  <c:v>1</c:v>
                </c:pt>
              </c:numCache>
            </c:numRef>
          </c:val>
        </c:ser>
        <c:dLbls>
          <c:showLegendKey val="0"/>
          <c:showVal val="0"/>
          <c:showCatName val="0"/>
          <c:showSerName val="0"/>
          <c:showPercent val="0"/>
          <c:showBubbleSize val="0"/>
        </c:dLbls>
        <c:gapWidth val="150"/>
        <c:axId val="178763824"/>
        <c:axId val="178764384"/>
      </c:barChart>
      <c:catAx>
        <c:axId val="178763824"/>
        <c:scaling>
          <c:orientation val="minMax"/>
        </c:scaling>
        <c:delete val="0"/>
        <c:axPos val="b"/>
        <c:numFmt formatCode="General" sourceLinked="1"/>
        <c:majorTickMark val="out"/>
        <c:minorTickMark val="none"/>
        <c:tickLblPos val="nextTo"/>
        <c:crossAx val="178764384"/>
        <c:crosses val="autoZero"/>
        <c:auto val="1"/>
        <c:lblAlgn val="ctr"/>
        <c:lblOffset val="100"/>
        <c:noMultiLvlLbl val="0"/>
      </c:catAx>
      <c:valAx>
        <c:axId val="178764384"/>
        <c:scaling>
          <c:orientation val="minMax"/>
        </c:scaling>
        <c:delete val="0"/>
        <c:axPos val="l"/>
        <c:majorGridlines/>
        <c:numFmt formatCode="General" sourceLinked="1"/>
        <c:majorTickMark val="out"/>
        <c:minorTickMark val="none"/>
        <c:tickLblPos val="nextTo"/>
        <c:crossAx val="178764384"/>
        <c:crosses val="autoZero"/>
        <c:crossBetween val="midCat"/>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Data!$A$1</c:f>
              <c:strCache>
                <c:ptCount val="1"/>
                <c:pt idx="0">
                  <c:v>X-axis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Data!$A$2:$A$15</c:f>
              <c:strCache>
                <c:ptCount val="14"/>
                <c:pt idx="0">
                  <c:v>Allergy not documented</c:v>
                </c:pt>
                <c:pt idx="1">
                  <c:v>Delayed delivery of medical record</c:v>
                </c:pt>
                <c:pt idx="2">
                  <c:v>Document without patient identifiers</c:v>
                </c:pt>
                <c:pt idx="3">
                  <c:v>Incomplete documentation</c:v>
                </c:pt>
                <c:pt idx="4">
                  <c:v>Incorrect documentation</c:v>
                </c:pt>
                <c:pt idx="5">
                  <c:v>Medical record damaged</c:v>
                </c:pt>
                <c:pt idx="6">
                  <c:v>Medical record not returned</c:v>
                </c:pt>
                <c:pt idx="7">
                  <c:v>Medical record not sent</c:v>
                </c:pt>
                <c:pt idx="8">
                  <c:v>Misfiled documentation</c:v>
                </c:pt>
                <c:pt idx="9">
                  <c:v>Mislabeled documentation</c:v>
                </c:pt>
                <c:pt idx="10">
                  <c:v>Missing documentation</c:v>
                </c:pt>
                <c:pt idx="11">
                  <c:v>Missing medical record</c:v>
                </c:pt>
                <c:pt idx="12">
                  <c:v>Other(Clinical Documentation)</c:v>
                </c:pt>
                <c:pt idx="13">
                  <c:v>Wrong medical record</c:v>
                </c:pt>
              </c:strCache>
            </c:strRef>
          </c:cat>
          <c:val>
            <c:numRef>
              <c:f>Data!$B$2:$B$15</c:f>
              <c:numCache>
                <c:formatCode>General</c:formatCode>
                <c:ptCount val="14"/>
                <c:pt idx="0">
                  <c:v>5</c:v>
                </c:pt>
                <c:pt idx="1">
                  <c:v>7</c:v>
                </c:pt>
                <c:pt idx="2">
                  <c:v>6</c:v>
                </c:pt>
                <c:pt idx="3">
                  <c:v>216</c:v>
                </c:pt>
                <c:pt idx="4">
                  <c:v>74</c:v>
                </c:pt>
                <c:pt idx="5">
                  <c:v>2</c:v>
                </c:pt>
                <c:pt idx="6">
                  <c:v>69</c:v>
                </c:pt>
                <c:pt idx="7">
                  <c:v>19</c:v>
                </c:pt>
                <c:pt idx="8">
                  <c:v>9</c:v>
                </c:pt>
                <c:pt idx="9">
                  <c:v>15</c:v>
                </c:pt>
                <c:pt idx="10">
                  <c:v>339</c:v>
                </c:pt>
                <c:pt idx="11">
                  <c:v>29</c:v>
                </c:pt>
                <c:pt idx="12">
                  <c:v>28</c:v>
                </c:pt>
                <c:pt idx="13">
                  <c:v>10</c:v>
                </c:pt>
              </c:numCache>
            </c:numRef>
          </c:val>
        </c:ser>
        <c:dLbls>
          <c:showLegendKey val="0"/>
          <c:showVal val="0"/>
          <c:showCatName val="0"/>
          <c:showSerName val="0"/>
          <c:showPercent val="0"/>
          <c:showBubbleSize val="0"/>
        </c:dLbls>
        <c:gapWidth val="150"/>
        <c:axId val="179182624"/>
        <c:axId val="179183184"/>
      </c:barChart>
      <c:catAx>
        <c:axId val="179182624"/>
        <c:scaling>
          <c:orientation val="minMax"/>
        </c:scaling>
        <c:delete val="0"/>
        <c:axPos val="b"/>
        <c:numFmt formatCode="General" sourceLinked="1"/>
        <c:majorTickMark val="out"/>
        <c:minorTickMark val="none"/>
        <c:tickLblPos val="nextTo"/>
        <c:crossAx val="179183184"/>
        <c:crosses val="autoZero"/>
        <c:auto val="1"/>
        <c:lblAlgn val="ctr"/>
        <c:lblOffset val="100"/>
        <c:noMultiLvlLbl val="0"/>
      </c:catAx>
      <c:valAx>
        <c:axId val="179183184"/>
        <c:scaling>
          <c:orientation val="minMax"/>
        </c:scaling>
        <c:delete val="0"/>
        <c:axPos val="l"/>
        <c:majorGridlines/>
        <c:numFmt formatCode="General" sourceLinked="1"/>
        <c:majorTickMark val="out"/>
        <c:minorTickMark val="none"/>
        <c:tickLblPos val="nextTo"/>
        <c:crossAx val="179183184"/>
        <c:crosses val="autoZero"/>
        <c:crossBetween val="midCat"/>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Data!$A$1</c:f>
              <c:strCache>
                <c:ptCount val="1"/>
                <c:pt idx="0">
                  <c:v>X-axis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Data!$A$2:$A$11</c:f>
              <c:strCache>
                <c:ptCount val="10"/>
                <c:pt idx="0">
                  <c:v>DEM (Emergency Services)</c:v>
                </c:pt>
                <c:pt idx="1">
                  <c:v>3 North/South (Surgical)</c:v>
                </c:pt>
                <c:pt idx="2">
                  <c:v>OPD-Surgery</c:v>
                </c:pt>
                <c:pt idx="3">
                  <c:v>OPD-Internal Medicine</c:v>
                </c:pt>
                <c:pt idx="4">
                  <c:v>MSICU</c:v>
                </c:pt>
                <c:pt idx="5">
                  <c:v>J24ADM</c:v>
                </c:pt>
                <c:pt idx="6">
                  <c:v>5 North Medicine</c:v>
                </c:pt>
                <c:pt idx="7">
                  <c:v>2 North (CVT)</c:v>
                </c:pt>
                <c:pt idx="8">
                  <c:v>OPD-Pediatrics</c:v>
                </c:pt>
                <c:pt idx="9">
                  <c:v>1 North (Pediatrics)</c:v>
                </c:pt>
              </c:strCache>
            </c:strRef>
          </c:cat>
          <c:val>
            <c:numRef>
              <c:f>Data!$B$2:$B$11</c:f>
              <c:numCache>
                <c:formatCode>General</c:formatCode>
                <c:ptCount val="10"/>
                <c:pt idx="0">
                  <c:v>115</c:v>
                </c:pt>
                <c:pt idx="1">
                  <c:v>50</c:v>
                </c:pt>
                <c:pt idx="2">
                  <c:v>37</c:v>
                </c:pt>
                <c:pt idx="3">
                  <c:v>36</c:v>
                </c:pt>
                <c:pt idx="4">
                  <c:v>31</c:v>
                </c:pt>
                <c:pt idx="5">
                  <c:v>26</c:v>
                </c:pt>
                <c:pt idx="6">
                  <c:v>26</c:v>
                </c:pt>
                <c:pt idx="7">
                  <c:v>22</c:v>
                </c:pt>
                <c:pt idx="8">
                  <c:v>17</c:v>
                </c:pt>
                <c:pt idx="9">
                  <c:v>17</c:v>
                </c:pt>
              </c:numCache>
            </c:numRef>
          </c:val>
        </c:ser>
        <c:dLbls>
          <c:showLegendKey val="0"/>
          <c:showVal val="0"/>
          <c:showCatName val="0"/>
          <c:showSerName val="0"/>
          <c:showPercent val="0"/>
          <c:showBubbleSize val="0"/>
        </c:dLbls>
        <c:gapWidth val="150"/>
        <c:axId val="179185424"/>
        <c:axId val="179185984"/>
      </c:barChart>
      <c:catAx>
        <c:axId val="179185424"/>
        <c:scaling>
          <c:orientation val="minMax"/>
        </c:scaling>
        <c:delete val="0"/>
        <c:axPos val="b"/>
        <c:numFmt formatCode="General" sourceLinked="1"/>
        <c:majorTickMark val="out"/>
        <c:minorTickMark val="none"/>
        <c:tickLblPos val="nextTo"/>
        <c:crossAx val="179185984"/>
        <c:crosses val="autoZero"/>
        <c:auto val="1"/>
        <c:lblAlgn val="ctr"/>
        <c:lblOffset val="100"/>
        <c:noMultiLvlLbl val="0"/>
      </c:catAx>
      <c:valAx>
        <c:axId val="179185984"/>
        <c:scaling>
          <c:orientation val="minMax"/>
        </c:scaling>
        <c:delete val="0"/>
        <c:axPos val="l"/>
        <c:majorGridlines/>
        <c:numFmt formatCode="General" sourceLinked="1"/>
        <c:majorTickMark val="out"/>
        <c:minorTickMark val="none"/>
        <c:tickLblPos val="nextTo"/>
        <c:crossAx val="179185984"/>
        <c:crosses val="autoZero"/>
        <c:crossBetween val="midCat"/>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drawings/_rels/drawing2.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14.png"/></Relationships>
</file>

<file path=ppt/drawings/drawing1.xml><?xml version="1.0" encoding="utf-8"?>
<c:userShapes xmlns:c="http://schemas.openxmlformats.org/drawingml/2006/chart">
  <cdr:relSizeAnchor xmlns:cdr="http://schemas.openxmlformats.org/drawingml/2006/chartDrawing">
    <cdr:from>
      <cdr:x>0.07241</cdr:x>
      <cdr:y>0.64153</cdr:y>
    </cdr:from>
    <cdr:to>
      <cdr:x>0.11959</cdr:x>
      <cdr:y>0.73378</cdr:y>
    </cdr:to>
    <cdr:pic>
      <cdr:nvPicPr>
        <cdr:cNvPr id="2" name="Picture 1" descr="12065646511730216267sarxos_Paper_Sheets_svg_med.png"/>
        <cdr:cNvPicPr>
          <a:picLocks xmlns:a="http://schemas.openxmlformats.org/drawingml/2006/main" noChangeAspect="1"/>
        </cdr:cNvPicPr>
      </cdr:nvPicPr>
      <cdr:blipFill>
        <a:blip xmlns:a="http://schemas.openxmlformats.org/drawingml/2006/main" xmlns:r="http://schemas.openxmlformats.org/officeDocument/2006/relationships" r:embed="rId1" cstate="print"/>
        <a:stretch xmlns:a="http://schemas.openxmlformats.org/drawingml/2006/main">
          <a:fillRect/>
        </a:stretch>
      </cdr:blipFill>
      <cdr:spPr>
        <a:xfrm xmlns:a="http://schemas.openxmlformats.org/drawingml/2006/main">
          <a:off x="662634" y="2942443"/>
          <a:ext cx="431793" cy="423154"/>
        </a:xfrm>
        <a:prstGeom xmlns:a="http://schemas.openxmlformats.org/drawingml/2006/main" prst="rect">
          <a:avLst/>
        </a:prstGeom>
      </cdr:spPr>
    </cdr:pic>
  </cdr:relSizeAnchor>
  <cdr:relSizeAnchor xmlns:cdr="http://schemas.openxmlformats.org/drawingml/2006/chartDrawing">
    <cdr:from>
      <cdr:x>0.45355</cdr:x>
      <cdr:y>0.3249</cdr:y>
    </cdr:from>
    <cdr:to>
      <cdr:x>0.52096</cdr:x>
      <cdr:y>0.4594</cdr:y>
    </cdr:to>
    <cdr:pic>
      <cdr:nvPicPr>
        <cdr:cNvPr id="3" name="Picture 2" descr="116900-matte-blue-and-white-square-icon-business-computer-laptop2.png"/>
        <cdr:cNvPicPr>
          <a:picLocks xmlns:a="http://schemas.openxmlformats.org/drawingml/2006/main" noChangeAspect="1"/>
        </cdr:cNvPicPr>
      </cdr:nvPicPr>
      <cdr:blipFill>
        <a:blip xmlns:a="http://schemas.openxmlformats.org/drawingml/2006/main" xmlns:r="http://schemas.openxmlformats.org/officeDocument/2006/relationships" r:embed="rId2" cstate="print"/>
        <a:stretch xmlns:a="http://schemas.openxmlformats.org/drawingml/2006/main">
          <a:fillRect/>
        </a:stretch>
      </cdr:blipFill>
      <cdr:spPr>
        <a:xfrm xmlns:a="http://schemas.openxmlformats.org/drawingml/2006/main">
          <a:off x="4150546" y="1490190"/>
          <a:ext cx="616871" cy="616916"/>
        </a:xfrm>
        <a:prstGeom xmlns:a="http://schemas.openxmlformats.org/drawingml/2006/main" prst="rect">
          <a:avLst/>
        </a:prstGeom>
      </cdr:spPr>
    </cdr:pic>
  </cdr:relSizeAnchor>
  <cdr:relSizeAnchor xmlns:cdr="http://schemas.openxmlformats.org/drawingml/2006/chartDrawing">
    <cdr:from>
      <cdr:x>0.4843</cdr:x>
      <cdr:y>0.44361</cdr:y>
    </cdr:from>
    <cdr:to>
      <cdr:x>0.48529</cdr:x>
      <cdr:y>0.52934</cdr:y>
    </cdr:to>
    <cdr:cxnSp macro="">
      <cdr:nvCxnSpPr>
        <cdr:cNvPr id="4" name="Straight Arrow Connector 3"/>
        <cdr:cNvCxnSpPr/>
      </cdr:nvCxnSpPr>
      <cdr:spPr>
        <a:xfrm xmlns:a="http://schemas.openxmlformats.org/drawingml/2006/main" flipH="1">
          <a:off x="4431917" y="2034664"/>
          <a:ext cx="9112" cy="393228"/>
        </a:xfrm>
        <a:prstGeom xmlns:a="http://schemas.openxmlformats.org/drawingml/2006/main" prst="straightConnector1">
          <a:avLst/>
        </a:prstGeom>
        <a:ln xmlns:a="http://schemas.openxmlformats.org/drawingml/2006/main" w="15875">
          <a:solidFill>
            <a:srgbClr val="FF0000"/>
          </a:solidFill>
          <a:tailEnd type="arrow"/>
        </a:ln>
        <a:effectLst xmlns:a="http://schemas.openxmlformats.org/drawingml/2006/main">
          <a:outerShdw blurRad="50800" dist="38100" dir="5400000" algn="t" rotWithShape="0">
            <a:prstClr val="black">
              <a:alpha val="40000"/>
            </a:prstClr>
          </a:outerShdw>
        </a:effectLst>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0.45749</cdr:x>
      <cdr:y>0.28454</cdr:y>
    </cdr:from>
    <cdr:to>
      <cdr:x>0.51907</cdr:x>
      <cdr:y>0.3428</cdr:y>
    </cdr:to>
    <cdr:pic>
      <cdr:nvPicPr>
        <cdr:cNvPr id="5" name="Picture 4" descr="Image result for QSTATIM"/>
        <cdr:cNvPicPr>
          <a:picLocks xmlns:a="http://schemas.openxmlformats.org/drawingml/2006/main" noChangeAspect="1" noChangeArrowheads="1"/>
        </cdr:cNvPicPr>
      </cdr:nvPicPr>
      <cdr:blipFill>
        <a:blip xmlns:a="http://schemas.openxmlformats.org/drawingml/2006/main" xmlns:r="http://schemas.openxmlformats.org/officeDocument/2006/relationships" r:embed="rId3">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4186594" y="1305096"/>
          <a:ext cx="563488" cy="267198"/>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dr:relSizeAnchor xmlns:cdr="http://schemas.openxmlformats.org/drawingml/2006/chartDrawing">
    <cdr:from>
      <cdr:x>0.68442</cdr:x>
      <cdr:y>0.05928</cdr:y>
    </cdr:from>
    <cdr:to>
      <cdr:x>0.7303</cdr:x>
      <cdr:y>0.15223</cdr:y>
    </cdr:to>
    <cdr:pic>
      <cdr:nvPicPr>
        <cdr:cNvPr id="6" name="Picture 5" descr="https://www.kfshrc.edu.sa/store/apps/qis.png"/>
        <cdr:cNvPicPr/>
      </cdr:nvPicPr>
      <cdr:blipFill>
        <a:blip xmlns:a="http://schemas.openxmlformats.org/drawingml/2006/main" xmlns:r="http://schemas.openxmlformats.org/officeDocument/2006/relationships" r:embed="rId4">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6263307" y="271905"/>
          <a:ext cx="419843" cy="426337"/>
        </a:xfrm>
        <a:prstGeom xmlns:a="http://schemas.openxmlformats.org/drawingml/2006/main" prst="rect">
          <a:avLst/>
        </a:prstGeom>
        <a:noFill xmlns:a="http://schemas.openxmlformats.org/drawingml/2006/main"/>
        <a:ln xmlns:a="http://schemas.openxmlformats.org/drawingml/2006/main">
          <a:noFill/>
        </a:ln>
      </cdr:spPr>
    </cdr:pic>
  </cdr:relSizeAnchor>
  <cdr:relSizeAnchor xmlns:cdr="http://schemas.openxmlformats.org/drawingml/2006/chartDrawing">
    <cdr:from>
      <cdr:x>0.74935</cdr:x>
      <cdr:y>0.31998</cdr:y>
    </cdr:from>
    <cdr:to>
      <cdr:x>0.82208</cdr:x>
      <cdr:y>0.38708</cdr:y>
    </cdr:to>
    <cdr:sp macro="" textlink="">
      <cdr:nvSpPr>
        <cdr:cNvPr id="7" name="Rectangle 6"/>
        <cdr:cNvSpPr/>
      </cdr:nvSpPr>
      <cdr:spPr>
        <a:xfrm xmlns:a="http://schemas.openxmlformats.org/drawingml/2006/main">
          <a:off x="6857415" y="1467612"/>
          <a:ext cx="665594" cy="307777"/>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700" dirty="0"/>
            <a:t>SRS training 101 </a:t>
          </a:r>
        </a:p>
      </cdr:txBody>
    </cdr:sp>
  </cdr:relSizeAnchor>
  <cdr:relSizeAnchor xmlns:cdr="http://schemas.openxmlformats.org/drawingml/2006/chartDrawing">
    <cdr:from>
      <cdr:x>0.77472</cdr:x>
      <cdr:y>0.21094</cdr:y>
    </cdr:from>
    <cdr:to>
      <cdr:x>0.82488</cdr:x>
      <cdr:y>0.29883</cdr:y>
    </cdr:to>
    <cdr:pic>
      <cdr:nvPicPr>
        <cdr:cNvPr id="8" name="Picture 7" descr="\\ruhmhs-fp04\QRMD\Risk Management\SE Campaign\SE Logo.pn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5"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7089659" y="967491"/>
          <a:ext cx="458957" cy="403126"/>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dr:relSizeAnchor xmlns:cdr="http://schemas.openxmlformats.org/drawingml/2006/chartDrawing">
    <cdr:from>
      <cdr:x>0.81062</cdr:x>
      <cdr:y>0.10271</cdr:y>
    </cdr:from>
    <cdr:to>
      <cdr:x>0.86434</cdr:x>
      <cdr:y>0.19655</cdr:y>
    </cdr:to>
    <cdr:pic>
      <cdr:nvPicPr>
        <cdr:cNvPr id="9" name="Picture 8" descr="image001"/>
        <cdr:cNvPicPr>
          <a:picLocks xmlns:a="http://schemas.openxmlformats.org/drawingml/2006/main" noChangeAspect="1" noChangeArrowheads="1"/>
        </cdr:cNvPicPr>
      </cdr:nvPicPr>
      <cdr:blipFill rotWithShape="1">
        <a:blip xmlns:a="http://schemas.openxmlformats.org/drawingml/2006/main" xmlns:r="http://schemas.openxmlformats.org/officeDocument/2006/relationships" r:embed="rId6">
          <a:extLst>
            <a:ext uri="{28A0092B-C50C-407E-A947-70E740481C1C}">
              <a14:useLocalDpi xmlns:a14="http://schemas.microsoft.com/office/drawing/2010/main" val="0"/>
            </a:ext>
          </a:extLst>
        </a:blip>
        <a:srcRect xmlns:a="http://schemas.openxmlformats.org/drawingml/2006/main" b="35589"/>
        <a:stretch xmlns:a="http://schemas.openxmlformats.org/drawingml/2006/main"/>
      </cdr:blipFill>
      <cdr:spPr bwMode="auto">
        <a:xfrm xmlns:a="http://schemas.openxmlformats.org/drawingml/2006/main">
          <a:off x="7418126" y="471106"/>
          <a:ext cx="491615" cy="43041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dr:relSizeAnchor xmlns:cdr="http://schemas.openxmlformats.org/drawingml/2006/chartDrawing">
    <cdr:from>
      <cdr:x>0.84898</cdr:x>
      <cdr:y>0.03679</cdr:y>
    </cdr:from>
    <cdr:to>
      <cdr:x>0.90506</cdr:x>
      <cdr:y>0.1141</cdr:y>
    </cdr:to>
    <cdr:sp macro="" textlink="">
      <cdr:nvSpPr>
        <cdr:cNvPr id="10" name="TextBox 1"/>
        <cdr:cNvSpPr txBox="1"/>
      </cdr:nvSpPr>
      <cdr:spPr>
        <a:xfrm xmlns:a="http://schemas.openxmlformats.org/drawingml/2006/main">
          <a:off x="7769223" y="168753"/>
          <a:ext cx="513200" cy="35456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700" dirty="0" smtClean="0"/>
            <a:t>System Redesign </a:t>
          </a:r>
          <a:endParaRPr lang="en-US" sz="700" dirty="0"/>
        </a:p>
      </cdr:txBody>
    </cdr:sp>
  </cdr:relSizeAnchor>
  <cdr:relSizeAnchor xmlns:cdr="http://schemas.openxmlformats.org/drawingml/2006/chartDrawing">
    <cdr:from>
      <cdr:x>0.70587</cdr:x>
      <cdr:y>0.1357</cdr:y>
    </cdr:from>
    <cdr:to>
      <cdr:x>0.70687</cdr:x>
      <cdr:y>0.22144</cdr:y>
    </cdr:to>
    <cdr:cxnSp macro="">
      <cdr:nvCxnSpPr>
        <cdr:cNvPr id="11" name="Straight Arrow Connector 10"/>
        <cdr:cNvCxnSpPr/>
      </cdr:nvCxnSpPr>
      <cdr:spPr>
        <a:xfrm xmlns:a="http://schemas.openxmlformats.org/drawingml/2006/main" flipH="1">
          <a:off x="6459563" y="622424"/>
          <a:ext cx="9112" cy="393228"/>
        </a:xfrm>
        <a:prstGeom xmlns:a="http://schemas.openxmlformats.org/drawingml/2006/main" prst="straightConnector1">
          <a:avLst/>
        </a:prstGeom>
        <a:ln xmlns:a="http://schemas.openxmlformats.org/drawingml/2006/main" w="15875">
          <a:solidFill>
            <a:srgbClr val="FF0000"/>
          </a:solidFill>
          <a:tailEnd type="arrow"/>
        </a:ln>
        <a:effectLst xmlns:a="http://schemas.openxmlformats.org/drawingml/2006/main">
          <a:outerShdw blurRad="50800" dist="38100" dir="5400000" algn="t" rotWithShape="0">
            <a:prstClr val="black">
              <a:alpha val="40000"/>
            </a:prstClr>
          </a:outerShdw>
        </a:effectLst>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0.80066</cdr:x>
      <cdr:y>0.36394</cdr:y>
    </cdr:from>
    <cdr:to>
      <cdr:x>0.80198</cdr:x>
      <cdr:y>0.42552</cdr:y>
    </cdr:to>
    <cdr:cxnSp macro="">
      <cdr:nvCxnSpPr>
        <cdr:cNvPr id="12" name="Straight Arrow Connector 11"/>
        <cdr:cNvCxnSpPr/>
      </cdr:nvCxnSpPr>
      <cdr:spPr>
        <a:xfrm xmlns:a="http://schemas.openxmlformats.org/drawingml/2006/main">
          <a:off x="7327027" y="1669257"/>
          <a:ext cx="12102" cy="282462"/>
        </a:xfrm>
        <a:prstGeom xmlns:a="http://schemas.openxmlformats.org/drawingml/2006/main" prst="straightConnector1">
          <a:avLst/>
        </a:prstGeom>
        <a:ln xmlns:a="http://schemas.openxmlformats.org/drawingml/2006/main" w="15875">
          <a:solidFill>
            <a:srgbClr val="FF0000"/>
          </a:solidFill>
          <a:tailEnd type="arrow"/>
        </a:ln>
        <a:effectLst xmlns:a="http://schemas.openxmlformats.org/drawingml/2006/main">
          <a:outerShdw blurRad="50800" dist="38100" dir="5400000" algn="t" rotWithShape="0">
            <a:prstClr val="black">
              <a:alpha val="40000"/>
            </a:prstClr>
          </a:outerShdw>
        </a:effectLst>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0.81208</cdr:x>
      <cdr:y>0.29179</cdr:y>
    </cdr:from>
    <cdr:to>
      <cdr:x>0.81229</cdr:x>
      <cdr:y>0.38441</cdr:y>
    </cdr:to>
    <cdr:cxnSp macro="">
      <cdr:nvCxnSpPr>
        <cdr:cNvPr id="14" name="Straight Arrow Connector 13"/>
        <cdr:cNvCxnSpPr/>
      </cdr:nvCxnSpPr>
      <cdr:spPr>
        <a:xfrm xmlns:a="http://schemas.openxmlformats.org/drawingml/2006/main">
          <a:off x="7431530" y="1338331"/>
          <a:ext cx="1942" cy="424807"/>
        </a:xfrm>
        <a:prstGeom xmlns:a="http://schemas.openxmlformats.org/drawingml/2006/main" prst="straightConnector1">
          <a:avLst/>
        </a:prstGeom>
        <a:ln xmlns:a="http://schemas.openxmlformats.org/drawingml/2006/main" w="15875">
          <a:solidFill>
            <a:srgbClr val="FF0000"/>
          </a:solidFill>
          <a:tailEnd type="arrow"/>
        </a:ln>
        <a:effectLst xmlns:a="http://schemas.openxmlformats.org/drawingml/2006/main">
          <a:outerShdw blurRad="50800" dist="38100" dir="5400000" algn="t" rotWithShape="0">
            <a:prstClr val="black">
              <a:alpha val="40000"/>
            </a:prstClr>
          </a:outerShdw>
        </a:effectLst>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0.84824</cdr:x>
      <cdr:y>0.20255</cdr:y>
    </cdr:from>
    <cdr:to>
      <cdr:x>0.8483</cdr:x>
      <cdr:y>0.30814</cdr:y>
    </cdr:to>
    <cdr:cxnSp macro="">
      <cdr:nvCxnSpPr>
        <cdr:cNvPr id="16" name="Straight Arrow Connector 15"/>
        <cdr:cNvCxnSpPr/>
      </cdr:nvCxnSpPr>
      <cdr:spPr>
        <a:xfrm xmlns:a="http://schemas.openxmlformats.org/drawingml/2006/main">
          <a:off x="7762455" y="929029"/>
          <a:ext cx="491" cy="484314"/>
        </a:xfrm>
        <a:prstGeom xmlns:a="http://schemas.openxmlformats.org/drawingml/2006/main" prst="straightConnector1">
          <a:avLst/>
        </a:prstGeom>
        <a:ln xmlns:a="http://schemas.openxmlformats.org/drawingml/2006/main" w="15875">
          <a:solidFill>
            <a:srgbClr val="FF0000"/>
          </a:solidFill>
          <a:tailEnd type="arrow"/>
        </a:ln>
        <a:effectLst xmlns:a="http://schemas.openxmlformats.org/drawingml/2006/main">
          <a:outerShdw blurRad="50800" dist="38100" dir="5400000" algn="t" rotWithShape="0">
            <a:prstClr val="black">
              <a:alpha val="40000"/>
            </a:prstClr>
          </a:outerShdw>
        </a:effectLst>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0.87685</cdr:x>
      <cdr:y>0.10762</cdr:y>
    </cdr:from>
    <cdr:to>
      <cdr:x>0.8787</cdr:x>
      <cdr:y>0.2341</cdr:y>
    </cdr:to>
    <cdr:cxnSp macro="">
      <cdr:nvCxnSpPr>
        <cdr:cNvPr id="18" name="Straight Arrow Connector 17"/>
        <cdr:cNvCxnSpPr/>
      </cdr:nvCxnSpPr>
      <cdr:spPr>
        <a:xfrm xmlns:a="http://schemas.openxmlformats.org/drawingml/2006/main" flipH="1">
          <a:off x="8024203" y="493600"/>
          <a:ext cx="16927" cy="580110"/>
        </a:xfrm>
        <a:prstGeom xmlns:a="http://schemas.openxmlformats.org/drawingml/2006/main" prst="straightConnector1">
          <a:avLst/>
        </a:prstGeom>
        <a:ln xmlns:a="http://schemas.openxmlformats.org/drawingml/2006/main" w="15875">
          <a:solidFill>
            <a:srgbClr val="FF0000"/>
          </a:solidFill>
          <a:tailEnd type="arrow"/>
        </a:ln>
        <a:effectLst xmlns:a="http://schemas.openxmlformats.org/drawingml/2006/main">
          <a:outerShdw blurRad="50800" dist="38100" dir="5400000" algn="t" rotWithShape="0">
            <a:prstClr val="black">
              <a:alpha val="40000"/>
            </a:prstClr>
          </a:outerShdw>
        </a:effectLst>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0.28955</cdr:x>
      <cdr:y>0.3393</cdr:y>
    </cdr:from>
    <cdr:to>
      <cdr:x>0.36173</cdr:x>
      <cdr:y>0.52138</cdr:y>
    </cdr:to>
    <cdr:pic>
      <cdr:nvPicPr>
        <cdr:cNvPr id="2" name="Picture 1" descr="https://s3.amazonaws.com/ksr/projects/309246/photo-main.jpg?1361999607"/>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BEBA8EAE-BF5A-486C-A8C5-ECC9F3942E4B}">
              <a14:imgProps xmlns:a14="http://schemas.microsoft.com/office/drawing/2010/main">
                <a14:imgLayer r:embed="rId2">
                  <a14:imgEffect>
                    <a14:sharpenSoften amount="100000"/>
                  </a14:imgEffect>
                  <a14:imgEffect>
                    <a14:brightnessContrast bright="40000"/>
                  </a14:imgEffect>
                </a14:imgLayer>
              </a14:imgProps>
            </a:ex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3009846" y="1123588"/>
          <a:ext cx="750334" cy="602978"/>
        </a:xfrm>
        <a:prstGeom xmlns:a="http://schemas.openxmlformats.org/drawingml/2006/main" prst="rect">
          <a:avLst/>
        </a:prstGeom>
        <a:noFill xmlns:a="http://schemas.openxmlformats.org/drawingml/2006/main"/>
        <a:effectLst xmlns:a="http://schemas.openxmlformats.org/drawingml/2006/main">
          <a:outerShdw blurRad="50800" dist="50800" dir="5400000" algn="ctr" rotWithShape="0">
            <a:srgbClr val="000000"/>
          </a:outerShdw>
        </a:effectLst>
        <a:extLst xmlns:a="http://schemas.openxmlformats.org/drawingml/2006/main">
          <a:ext uri="{909E8E84-426E-40DD-AFC4-6F175D3DCCD1}">
            <a14:hiddenFill xmlns:a14="http://schemas.microsoft.com/office/drawing/2010/main">
              <a:solidFill>
                <a:srgbClr val="FFFFFF"/>
              </a:solidFill>
            </a14:hiddenFill>
          </a:ext>
        </a:extLst>
      </cdr:spPr>
    </cdr:pic>
  </cdr:relSizeAnchor>
  <cdr:relSizeAnchor xmlns:cdr="http://schemas.openxmlformats.org/drawingml/2006/chartDrawing">
    <cdr:from>
      <cdr:x>0.32559</cdr:x>
      <cdr:y>0.54883</cdr:y>
    </cdr:from>
    <cdr:to>
      <cdr:x>0.32646</cdr:x>
      <cdr:y>0.66758</cdr:y>
    </cdr:to>
    <cdr:cxnSp macro="">
      <cdr:nvCxnSpPr>
        <cdr:cNvPr id="3" name="Straight Arrow Connector 2"/>
        <cdr:cNvCxnSpPr/>
      </cdr:nvCxnSpPr>
      <cdr:spPr>
        <a:xfrm xmlns:a="http://schemas.openxmlformats.org/drawingml/2006/main" flipH="1">
          <a:off x="3384461" y="1817473"/>
          <a:ext cx="9112" cy="393229"/>
        </a:xfrm>
        <a:prstGeom xmlns:a="http://schemas.openxmlformats.org/drawingml/2006/main" prst="straightConnector1">
          <a:avLst/>
        </a:prstGeom>
        <a:ln xmlns:a="http://schemas.openxmlformats.org/drawingml/2006/main" w="15875">
          <a:solidFill>
            <a:srgbClr val="FF0000"/>
          </a:solidFill>
          <a:tailEnd type="arrow"/>
        </a:ln>
        <a:effectLst xmlns:a="http://schemas.openxmlformats.org/drawingml/2006/main">
          <a:outerShdw blurRad="50800" dist="38100" dir="5400000" algn="t" rotWithShape="0">
            <a:prstClr val="black">
              <a:alpha val="40000"/>
            </a:prstClr>
          </a:outerShdw>
        </a:effectLst>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E1278DD-2910-4EF1-8172-F8AF19B7D538}" type="datetimeFigureOut">
              <a:rPr lang="en-US" smtClean="0"/>
              <a:t>3/4/2019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405A37E-3401-4413-9742-AB77F7D630C0}" type="slidenum">
              <a:rPr lang="en-US" smtClean="0"/>
              <a:t>‹#›</a:t>
            </a:fld>
            <a:endParaRPr lang="en-US"/>
          </a:p>
        </p:txBody>
      </p:sp>
    </p:spTree>
    <p:extLst>
      <p:ext uri="{BB962C8B-B14F-4D97-AF65-F5344CB8AC3E}">
        <p14:creationId xmlns:p14="http://schemas.microsoft.com/office/powerpoint/2010/main" val="641756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Key Points:</a:t>
            </a:r>
          </a:p>
          <a:p>
            <a:r>
              <a:rPr lang="en-US" dirty="0" smtClean="0"/>
              <a:t>Unit-based safety programs promote safety</a:t>
            </a:r>
            <a:r>
              <a:rPr lang="en-US" baseline="0" dirty="0" smtClean="0"/>
              <a:t> culture.</a:t>
            </a:r>
          </a:p>
          <a:p>
            <a:r>
              <a:rPr lang="en-US" baseline="0" dirty="0" smtClean="0"/>
              <a:t>According to the IOM, units/organizations with a positive safety hold these key beliefs:</a:t>
            </a:r>
          </a:p>
          <a:p>
            <a:pPr marL="897301" lvl="1" indent="-448650">
              <a:buFont typeface="+mj-lt"/>
              <a:buAutoNum type="arabicPeriod"/>
            </a:pPr>
            <a:r>
              <a:rPr lang="en-US" dirty="0" smtClean="0"/>
              <a:t>Our processes are designed to prevent failure.</a:t>
            </a:r>
          </a:p>
          <a:p>
            <a:pPr marL="897301" lvl="1" indent="-448650">
              <a:buFont typeface="+mj-lt"/>
              <a:buAutoNum type="arabicPeriod"/>
            </a:pPr>
            <a:r>
              <a:rPr lang="en-US" dirty="0" smtClean="0"/>
              <a:t>We are committed to detect and learn from error.</a:t>
            </a:r>
          </a:p>
          <a:p>
            <a:pPr marL="897301" lvl="1" indent="-448650">
              <a:buFont typeface="+mj-lt"/>
              <a:buAutoNum type="arabicPeriod"/>
            </a:pPr>
            <a:r>
              <a:rPr lang="en-US" dirty="0" smtClean="0"/>
              <a:t>We have a just culture that disciplines based on risk.</a:t>
            </a:r>
          </a:p>
          <a:p>
            <a:pPr marL="897301" lvl="1" indent="-448650">
              <a:buFont typeface="+mj-lt"/>
              <a:buAutoNum type="arabicPeriod"/>
            </a:pPr>
            <a:r>
              <a:rPr lang="en-US" dirty="0" smtClean="0"/>
              <a:t>People who work in teams make fewer errors</a:t>
            </a:r>
          </a:p>
          <a:p>
            <a:endParaRPr lang="en-US" dirty="0" smtClean="0"/>
          </a:p>
          <a:p>
            <a:r>
              <a:rPr lang="en-US" dirty="0" smtClean="0"/>
              <a:t>Source:</a:t>
            </a:r>
          </a:p>
          <a:p>
            <a:r>
              <a:rPr lang="en-US" dirty="0" smtClean="0"/>
              <a:t>Institute </a:t>
            </a:r>
            <a:r>
              <a:rPr lang="en-US" dirty="0"/>
              <a:t>of Medicine (IOM). Patient safety: Achieving a new standard of care. Washington, DC: The National Academies Press; 2004.</a:t>
            </a:r>
          </a:p>
        </p:txBody>
      </p:sp>
      <p:sp>
        <p:nvSpPr>
          <p:cNvPr id="4" name="Slide Number Placeholder 3"/>
          <p:cNvSpPr>
            <a:spLocks noGrp="1"/>
          </p:cNvSpPr>
          <p:nvPr>
            <p:ph type="sldNum" sz="quarter" idx="10"/>
          </p:nvPr>
        </p:nvSpPr>
        <p:spPr/>
        <p:txBody>
          <a:bodyPr/>
          <a:lstStyle/>
          <a:p>
            <a:fld id="{01BB1F30-CD70-4EE3-B535-2989DD543BD4}" type="slidenum">
              <a:rPr lang="en-US" smtClean="0"/>
              <a:pPr/>
              <a:t>1</a:t>
            </a:fld>
            <a:endParaRPr lang="en-US" dirty="0"/>
          </a:p>
        </p:txBody>
      </p:sp>
    </p:spTree>
    <p:extLst>
      <p:ext uri="{BB962C8B-B14F-4D97-AF65-F5344CB8AC3E}">
        <p14:creationId xmlns:p14="http://schemas.microsoft.com/office/powerpoint/2010/main" val="3430307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do we measure?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From </a:t>
            </a:r>
            <a:r>
              <a:rPr lang="en-US" sz="1200" dirty="0" smtClean="0"/>
              <a:t>Katherine Jones, PT, PhD</a:t>
            </a:r>
          </a:p>
          <a:p>
            <a:endParaRPr lang="en-US" dirty="0"/>
          </a:p>
        </p:txBody>
      </p:sp>
      <p:sp>
        <p:nvSpPr>
          <p:cNvPr id="4" name="Slide Number Placeholder 3"/>
          <p:cNvSpPr>
            <a:spLocks noGrp="1"/>
          </p:cNvSpPr>
          <p:nvPr>
            <p:ph type="sldNum" sz="quarter" idx="10"/>
          </p:nvPr>
        </p:nvSpPr>
        <p:spPr/>
        <p:txBody>
          <a:bodyPr/>
          <a:lstStyle/>
          <a:p>
            <a:fld id="{8C31D543-A581-4481-9808-B8CF8ED61710}" type="slidenum">
              <a:rPr lang="en-US" smtClean="0"/>
              <a:t>17</a:t>
            </a:fld>
            <a:endParaRPr lang="en-US" dirty="0"/>
          </a:p>
        </p:txBody>
      </p:sp>
    </p:spTree>
    <p:extLst>
      <p:ext uri="{BB962C8B-B14F-4D97-AF65-F5344CB8AC3E}">
        <p14:creationId xmlns:p14="http://schemas.microsoft.com/office/powerpoint/2010/main" val="1334950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05A37E-3401-4413-9742-AB77F7D630C0}" type="slidenum">
              <a:rPr lang="en-US" smtClean="0"/>
              <a:t>37</a:t>
            </a:fld>
            <a:endParaRPr lang="en-US"/>
          </a:p>
        </p:txBody>
      </p:sp>
    </p:spTree>
    <p:extLst>
      <p:ext uri="{BB962C8B-B14F-4D97-AF65-F5344CB8AC3E}">
        <p14:creationId xmlns:p14="http://schemas.microsoft.com/office/powerpoint/2010/main" val="261750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do we measure?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From </a:t>
            </a:r>
            <a:r>
              <a:rPr lang="en-US" sz="1200" dirty="0" smtClean="0"/>
              <a:t>Katherine Jones, PT, PhD</a:t>
            </a:r>
          </a:p>
          <a:p>
            <a:endParaRPr lang="en-US" dirty="0"/>
          </a:p>
        </p:txBody>
      </p:sp>
      <p:sp>
        <p:nvSpPr>
          <p:cNvPr id="4" name="Slide Number Placeholder 3"/>
          <p:cNvSpPr>
            <a:spLocks noGrp="1"/>
          </p:cNvSpPr>
          <p:nvPr>
            <p:ph type="sldNum" sz="quarter" idx="10"/>
          </p:nvPr>
        </p:nvSpPr>
        <p:spPr/>
        <p:txBody>
          <a:bodyPr/>
          <a:lstStyle/>
          <a:p>
            <a:fld id="{8C31D543-A581-4481-9808-B8CF8ED61710}" type="slidenum">
              <a:rPr lang="en-US" smtClean="0"/>
              <a:t>38</a:t>
            </a:fld>
            <a:endParaRPr lang="en-US" dirty="0"/>
          </a:p>
        </p:txBody>
      </p:sp>
    </p:spTree>
    <p:extLst>
      <p:ext uri="{BB962C8B-B14F-4D97-AF65-F5344CB8AC3E}">
        <p14:creationId xmlns:p14="http://schemas.microsoft.com/office/powerpoint/2010/main" val="3538453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do we measure?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From </a:t>
            </a:r>
            <a:r>
              <a:rPr lang="en-US" sz="1200" dirty="0" smtClean="0"/>
              <a:t>Katherine Jones, PT, PhD</a:t>
            </a:r>
          </a:p>
          <a:p>
            <a:endParaRPr lang="en-US" dirty="0"/>
          </a:p>
        </p:txBody>
      </p:sp>
      <p:sp>
        <p:nvSpPr>
          <p:cNvPr id="4" name="Slide Number Placeholder 3"/>
          <p:cNvSpPr>
            <a:spLocks noGrp="1"/>
          </p:cNvSpPr>
          <p:nvPr>
            <p:ph type="sldNum" sz="quarter" idx="10"/>
          </p:nvPr>
        </p:nvSpPr>
        <p:spPr/>
        <p:txBody>
          <a:bodyPr/>
          <a:lstStyle/>
          <a:p>
            <a:fld id="{8C31D543-A581-4481-9808-B8CF8ED61710}" type="slidenum">
              <a:rPr lang="en-US" smtClean="0"/>
              <a:t>2</a:t>
            </a:fld>
            <a:endParaRPr lang="en-US" dirty="0"/>
          </a:p>
        </p:txBody>
      </p:sp>
    </p:spTree>
    <p:extLst>
      <p:ext uri="{BB962C8B-B14F-4D97-AF65-F5344CB8AC3E}">
        <p14:creationId xmlns:p14="http://schemas.microsoft.com/office/powerpoint/2010/main" val="107911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do we measure?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From </a:t>
            </a:r>
            <a:r>
              <a:rPr lang="en-US" sz="1200" dirty="0" smtClean="0"/>
              <a:t>Katherine Jones, PT, PhD</a:t>
            </a:r>
          </a:p>
          <a:p>
            <a:endParaRPr lang="en-US" dirty="0"/>
          </a:p>
        </p:txBody>
      </p:sp>
      <p:sp>
        <p:nvSpPr>
          <p:cNvPr id="4" name="Slide Number Placeholder 3"/>
          <p:cNvSpPr>
            <a:spLocks noGrp="1"/>
          </p:cNvSpPr>
          <p:nvPr>
            <p:ph type="sldNum" sz="quarter" idx="10"/>
          </p:nvPr>
        </p:nvSpPr>
        <p:spPr/>
        <p:txBody>
          <a:bodyPr/>
          <a:lstStyle/>
          <a:p>
            <a:fld id="{8C31D543-A581-4481-9808-B8CF8ED61710}" type="slidenum">
              <a:rPr lang="en-US" smtClean="0"/>
              <a:t>3</a:t>
            </a:fld>
            <a:endParaRPr lang="en-US" dirty="0"/>
          </a:p>
        </p:txBody>
      </p:sp>
    </p:spTree>
    <p:extLst>
      <p:ext uri="{BB962C8B-B14F-4D97-AF65-F5344CB8AC3E}">
        <p14:creationId xmlns:p14="http://schemas.microsoft.com/office/powerpoint/2010/main" val="1303902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do we measure?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From </a:t>
            </a:r>
            <a:r>
              <a:rPr lang="en-US" sz="1200" dirty="0" smtClean="0"/>
              <a:t>Katherine Jones, PT, PhD</a:t>
            </a:r>
          </a:p>
          <a:p>
            <a:endParaRPr lang="en-US" dirty="0"/>
          </a:p>
        </p:txBody>
      </p:sp>
      <p:sp>
        <p:nvSpPr>
          <p:cNvPr id="4" name="Slide Number Placeholder 3"/>
          <p:cNvSpPr>
            <a:spLocks noGrp="1"/>
          </p:cNvSpPr>
          <p:nvPr>
            <p:ph type="sldNum" sz="quarter" idx="10"/>
          </p:nvPr>
        </p:nvSpPr>
        <p:spPr/>
        <p:txBody>
          <a:bodyPr/>
          <a:lstStyle/>
          <a:p>
            <a:fld id="{8C31D543-A581-4481-9808-B8CF8ED61710}" type="slidenum">
              <a:rPr lang="en-US" smtClean="0"/>
              <a:t>4</a:t>
            </a:fld>
            <a:endParaRPr lang="en-US" dirty="0"/>
          </a:p>
        </p:txBody>
      </p:sp>
    </p:spTree>
    <p:extLst>
      <p:ext uri="{BB962C8B-B14F-4D97-AF65-F5344CB8AC3E}">
        <p14:creationId xmlns:p14="http://schemas.microsoft.com/office/powerpoint/2010/main" val="2262246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Paper format 2002, 2. </a:t>
            </a:r>
            <a:r>
              <a:rPr lang="en-US" dirty="0" err="1" smtClean="0"/>
              <a:t>Qsatim</a:t>
            </a:r>
            <a:r>
              <a:rPr lang="en-US" dirty="0" smtClean="0"/>
              <a:t> implementation mid 2009, 3. </a:t>
            </a:r>
            <a:r>
              <a:rPr lang="en-US" dirty="0" err="1" smtClean="0"/>
              <a:t>Datix</a:t>
            </a:r>
            <a:r>
              <a:rPr lang="en-US" baseline="0" dirty="0" smtClean="0"/>
              <a:t> (QIS) implementation April 2014, 4. SRS training 101  started on Jan 2016, 5. Report one to prevent the next one campaign stated on Feb 2016, 6. Great catch program March 2017, 7. System redesign implemented on Oct 2017.</a:t>
            </a:r>
            <a:endParaRPr lang="en-US" dirty="0" smtClean="0"/>
          </a:p>
        </p:txBody>
      </p:sp>
      <p:sp>
        <p:nvSpPr>
          <p:cNvPr id="4" name="Slide Number Placeholder 3"/>
          <p:cNvSpPr>
            <a:spLocks noGrp="1"/>
          </p:cNvSpPr>
          <p:nvPr>
            <p:ph type="sldNum" sz="quarter" idx="10"/>
          </p:nvPr>
        </p:nvSpPr>
        <p:spPr/>
        <p:txBody>
          <a:bodyPr/>
          <a:lstStyle/>
          <a:p>
            <a:fld id="{8C31D543-A581-4481-9808-B8CF8ED61710}" type="slidenum">
              <a:rPr lang="en-US" smtClean="0"/>
              <a:t>5</a:t>
            </a:fld>
            <a:endParaRPr lang="en-US" dirty="0"/>
          </a:p>
        </p:txBody>
      </p:sp>
    </p:spTree>
    <p:extLst>
      <p:ext uri="{BB962C8B-B14F-4D97-AF65-F5344CB8AC3E}">
        <p14:creationId xmlns:p14="http://schemas.microsoft.com/office/powerpoint/2010/main" val="649737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do we measure?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From </a:t>
            </a:r>
            <a:r>
              <a:rPr lang="en-US" sz="1200" dirty="0" smtClean="0"/>
              <a:t>Katherine Jones, PT, PhD</a:t>
            </a:r>
          </a:p>
          <a:p>
            <a:endParaRPr lang="en-US" dirty="0"/>
          </a:p>
        </p:txBody>
      </p:sp>
      <p:sp>
        <p:nvSpPr>
          <p:cNvPr id="4" name="Slide Number Placeholder 3"/>
          <p:cNvSpPr>
            <a:spLocks noGrp="1"/>
          </p:cNvSpPr>
          <p:nvPr>
            <p:ph type="sldNum" sz="quarter" idx="10"/>
          </p:nvPr>
        </p:nvSpPr>
        <p:spPr/>
        <p:txBody>
          <a:bodyPr/>
          <a:lstStyle/>
          <a:p>
            <a:fld id="{8C31D543-A581-4481-9808-B8CF8ED61710}" type="slidenum">
              <a:rPr lang="en-US" smtClean="0"/>
              <a:t>6</a:t>
            </a:fld>
            <a:endParaRPr lang="en-US" dirty="0"/>
          </a:p>
        </p:txBody>
      </p:sp>
    </p:spTree>
    <p:extLst>
      <p:ext uri="{BB962C8B-B14F-4D97-AF65-F5344CB8AC3E}">
        <p14:creationId xmlns:p14="http://schemas.microsoft.com/office/powerpoint/2010/main" val="665260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do we measure?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From </a:t>
            </a:r>
            <a:r>
              <a:rPr lang="en-US" sz="1200" dirty="0" smtClean="0"/>
              <a:t>Katherine Jones, PT, PhD</a:t>
            </a:r>
          </a:p>
          <a:p>
            <a:endParaRPr lang="en-US" dirty="0"/>
          </a:p>
        </p:txBody>
      </p:sp>
      <p:sp>
        <p:nvSpPr>
          <p:cNvPr id="4" name="Slide Number Placeholder 3"/>
          <p:cNvSpPr>
            <a:spLocks noGrp="1"/>
          </p:cNvSpPr>
          <p:nvPr>
            <p:ph type="sldNum" sz="quarter" idx="10"/>
          </p:nvPr>
        </p:nvSpPr>
        <p:spPr/>
        <p:txBody>
          <a:bodyPr/>
          <a:lstStyle/>
          <a:p>
            <a:fld id="{8C31D543-A581-4481-9808-B8CF8ED61710}" type="slidenum">
              <a:rPr lang="en-US" smtClean="0"/>
              <a:t>7</a:t>
            </a:fld>
            <a:endParaRPr lang="en-US" dirty="0"/>
          </a:p>
        </p:txBody>
      </p:sp>
    </p:spTree>
    <p:extLst>
      <p:ext uri="{BB962C8B-B14F-4D97-AF65-F5344CB8AC3E}">
        <p14:creationId xmlns:p14="http://schemas.microsoft.com/office/powerpoint/2010/main" val="1764818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do we measure?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From </a:t>
            </a:r>
            <a:r>
              <a:rPr lang="en-US" sz="1200" dirty="0" smtClean="0"/>
              <a:t>Katherine Jones, PT, PhD</a:t>
            </a:r>
          </a:p>
          <a:p>
            <a:endParaRPr lang="en-US" dirty="0"/>
          </a:p>
        </p:txBody>
      </p:sp>
      <p:sp>
        <p:nvSpPr>
          <p:cNvPr id="4" name="Slide Number Placeholder 3"/>
          <p:cNvSpPr>
            <a:spLocks noGrp="1"/>
          </p:cNvSpPr>
          <p:nvPr>
            <p:ph type="sldNum" sz="quarter" idx="10"/>
          </p:nvPr>
        </p:nvSpPr>
        <p:spPr/>
        <p:txBody>
          <a:bodyPr/>
          <a:lstStyle/>
          <a:p>
            <a:fld id="{8C31D543-A581-4481-9808-B8CF8ED61710}" type="slidenum">
              <a:rPr lang="en-US" smtClean="0"/>
              <a:t>8</a:t>
            </a:fld>
            <a:endParaRPr lang="en-US" dirty="0"/>
          </a:p>
        </p:txBody>
      </p:sp>
    </p:spTree>
    <p:extLst>
      <p:ext uri="{BB962C8B-B14F-4D97-AF65-F5344CB8AC3E}">
        <p14:creationId xmlns:p14="http://schemas.microsoft.com/office/powerpoint/2010/main" val="4067848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05A37E-3401-4413-9742-AB77F7D630C0}" type="slidenum">
              <a:rPr lang="en-US" smtClean="0"/>
              <a:t>11</a:t>
            </a:fld>
            <a:endParaRPr lang="en-US"/>
          </a:p>
        </p:txBody>
      </p:sp>
    </p:spTree>
    <p:extLst>
      <p:ext uri="{BB962C8B-B14F-4D97-AF65-F5344CB8AC3E}">
        <p14:creationId xmlns:p14="http://schemas.microsoft.com/office/powerpoint/2010/main" val="3810358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882" cy="1151965"/>
          </a:xfrm>
          <a:prstGeom prst="rect">
            <a:avLst/>
          </a:prstGeo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298083" y="5757334"/>
            <a:ext cx="3784600" cy="498470"/>
          </a:xfrm>
          <a:prstGeom prst="rect">
            <a:avLst/>
          </a:prstGeom>
        </p:spPr>
        <p:txBody>
          <a:bodyPr/>
          <a:lstStyle/>
          <a:p>
            <a:fld id="{BD041493-8214-4CD3-9E66-4A7CE0239274}" type="datetimeFigureOut">
              <a:rPr lang="en-US" dirty="0"/>
              <a:t>3/4/2019</a:t>
            </a:fld>
            <a:endParaRPr lang="en-US" dirty="0"/>
          </a:p>
        </p:txBody>
      </p:sp>
      <p:sp>
        <p:nvSpPr>
          <p:cNvPr id="5" name="Footer Placeholder 4"/>
          <p:cNvSpPr>
            <a:spLocks noGrp="1"/>
          </p:cNvSpPr>
          <p:nvPr>
            <p:ph type="ftr" sz="quarter" idx="11"/>
          </p:nvPr>
        </p:nvSpPr>
        <p:spPr>
          <a:xfrm>
            <a:off x="685801" y="5757334"/>
            <a:ext cx="5499719" cy="498470"/>
          </a:xfrm>
          <a:prstGeom prst="rect">
            <a:avLst/>
          </a:prstGeom>
        </p:spPr>
        <p:txBody>
          <a:bodyPr/>
          <a:lstStyle/>
          <a:p>
            <a:endParaRPr lang="en-US" dirty="0"/>
          </a:p>
        </p:txBody>
      </p:sp>
      <p:sp>
        <p:nvSpPr>
          <p:cNvPr id="6" name="Slide Number Placeholder 5"/>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122810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pct10">
          <a:fgClr>
            <a:schemeClr val="accent6"/>
          </a:fgClr>
          <a:bgClr>
            <a:schemeClr val="bg1"/>
          </a:bgClr>
        </a:pattFill>
        <a:effectLst/>
      </p:bgPr>
    </p:bg>
    <p:spTree>
      <p:nvGrpSpPr>
        <p:cNvPr id="1" name=""/>
        <p:cNvGrpSpPr/>
        <p:nvPr/>
      </p:nvGrpSpPr>
      <p:grpSpPr>
        <a:xfrm>
          <a:off x="0" y="0"/>
          <a:ext cx="0" cy="0"/>
          <a:chOff x="0" y="0"/>
          <a:chExt cx="0" cy="0"/>
        </a:xfrm>
      </p:grpSpPr>
      <p:sp>
        <p:nvSpPr>
          <p:cNvPr id="28" name="Rectangle 27"/>
          <p:cNvSpPr/>
          <p:nvPr/>
        </p:nvSpPr>
        <p:spPr>
          <a:xfrm>
            <a:off x="0" y="366715"/>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30" name="Rectangle 29"/>
          <p:cNvSpPr/>
          <p:nvPr/>
        </p:nvSpPr>
        <p:spPr>
          <a:xfrm>
            <a:off x="0" y="307977"/>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31" name="Rectangle 30"/>
          <p:cNvSpPr/>
          <p:nvPr/>
        </p:nvSpPr>
        <p:spPr>
          <a:xfrm flipV="1">
            <a:off x="7213600" y="360365"/>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32" name="Rectangle 31"/>
          <p:cNvSpPr/>
          <p:nvPr/>
        </p:nvSpPr>
        <p:spPr>
          <a:xfrm flipV="1">
            <a:off x="7213600" y="439740"/>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useBgFill="1">
        <p:nvSpPr>
          <p:cNvPr id="33" name="Rounded Rectangle 32"/>
          <p:cNvSpPr/>
          <p:nvPr/>
        </p:nvSpPr>
        <p:spPr bwMode="white">
          <a:xfrm>
            <a:off x="7211484" y="496889"/>
            <a:ext cx="4083050"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useBgFill="1">
        <p:nvSpPr>
          <p:cNvPr id="34" name="Rounded Rectangle 33"/>
          <p:cNvSpPr/>
          <p:nvPr/>
        </p:nvSpPr>
        <p:spPr bwMode="white">
          <a:xfrm>
            <a:off x="9831918"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35" name="Rectangle 34"/>
          <p:cNvSpPr/>
          <p:nvPr/>
        </p:nvSpPr>
        <p:spPr bwMode="invGray">
          <a:xfrm>
            <a:off x="12113684" y="-1588"/>
            <a:ext cx="76201"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36" name="Rectangle 35"/>
          <p:cNvSpPr/>
          <p:nvPr/>
        </p:nvSpPr>
        <p:spPr bwMode="invGray">
          <a:xfrm>
            <a:off x="12058651" y="-1588"/>
            <a:ext cx="3598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37" name="Rectangle 36"/>
          <p:cNvSpPr/>
          <p:nvPr/>
        </p:nvSpPr>
        <p:spPr bwMode="invGray">
          <a:xfrm>
            <a:off x="12033252"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38" name="Rectangle 37"/>
          <p:cNvSpPr/>
          <p:nvPr/>
        </p:nvSpPr>
        <p:spPr bwMode="invGray">
          <a:xfrm>
            <a:off x="11967634" y="-1588"/>
            <a:ext cx="35984"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39" name="Rectangle 38"/>
          <p:cNvSpPr/>
          <p:nvPr/>
        </p:nvSpPr>
        <p:spPr bwMode="invGray">
          <a:xfrm>
            <a:off x="11887202" y="0"/>
            <a:ext cx="74084"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40" name="Rectangle 39"/>
          <p:cNvSpPr/>
          <p:nvPr/>
        </p:nvSpPr>
        <p:spPr bwMode="invGray">
          <a:xfrm>
            <a:off x="11832166" y="0"/>
            <a:ext cx="10585"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pic>
        <p:nvPicPr>
          <p:cNvPr id="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689" y="6021859"/>
            <a:ext cx="1304421" cy="703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p:cNvCxnSpPr/>
          <p:nvPr/>
        </p:nvCxnSpPr>
        <p:spPr bwMode="auto">
          <a:xfrm flipV="1">
            <a:off x="1605110" y="6465886"/>
            <a:ext cx="10051121" cy="50244"/>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Picture 4"/>
          <p:cNvPicPr>
            <a:picLocks noChangeAspect="1"/>
          </p:cNvPicPr>
          <p:nvPr/>
        </p:nvPicPr>
        <p:blipFill>
          <a:blip r:embed="rId4" cstate="print">
            <a:extLst>
              <a:ext uri="{28A0092B-C50C-407E-A947-70E740481C1C}">
                <a14:useLocalDpi xmlns:a14="http://schemas.microsoft.com/office/drawing/2010/main" val="0"/>
              </a:ext>
            </a:extLst>
          </a:blip>
          <a:srcRect b="13445"/>
          <a:stretch>
            <a:fillRect/>
          </a:stretch>
        </p:blipFill>
        <p:spPr bwMode="auto">
          <a:xfrm>
            <a:off x="10094211" y="142479"/>
            <a:ext cx="1830032" cy="1095602"/>
          </a:xfrm>
          <a:prstGeom prst="rect">
            <a:avLst/>
          </a:prstGeom>
          <a:noFill/>
          <a:ln>
            <a:noFill/>
          </a:ln>
          <a:effectLst>
            <a:innerShdw blurRad="63500" dist="50800" dir="189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0868715"/>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ftr="0" dt="0"/>
  <p:txStyles>
    <p:titleStyle>
      <a:lvl1pPr algn="l" rtl="1" eaLnBrk="1" fontAlgn="base" hangingPunct="1">
        <a:spcBef>
          <a:spcPct val="0"/>
        </a:spcBef>
        <a:spcAft>
          <a:spcPct val="0"/>
        </a:spcAft>
        <a:defRPr sz="4000" kern="1200">
          <a:solidFill>
            <a:schemeClr val="tx2"/>
          </a:solidFill>
          <a:latin typeface="+mj-lt"/>
          <a:ea typeface="+mj-ea"/>
          <a:cs typeface="+mj-cs"/>
        </a:defRPr>
      </a:lvl1pPr>
      <a:lvl2pPr algn="l" rtl="1" eaLnBrk="1" fontAlgn="base" hangingPunct="1">
        <a:spcBef>
          <a:spcPct val="0"/>
        </a:spcBef>
        <a:spcAft>
          <a:spcPct val="0"/>
        </a:spcAft>
        <a:defRPr sz="4000">
          <a:solidFill>
            <a:schemeClr val="tx2"/>
          </a:solidFill>
          <a:latin typeface="Calibri" pitchFamily="34" charset="0"/>
        </a:defRPr>
      </a:lvl2pPr>
      <a:lvl3pPr algn="l" rtl="1" eaLnBrk="1" fontAlgn="base" hangingPunct="1">
        <a:spcBef>
          <a:spcPct val="0"/>
        </a:spcBef>
        <a:spcAft>
          <a:spcPct val="0"/>
        </a:spcAft>
        <a:defRPr sz="4000">
          <a:solidFill>
            <a:schemeClr val="tx2"/>
          </a:solidFill>
          <a:latin typeface="Calibri" pitchFamily="34" charset="0"/>
        </a:defRPr>
      </a:lvl3pPr>
      <a:lvl4pPr algn="l" rtl="1" eaLnBrk="1" fontAlgn="base" hangingPunct="1">
        <a:spcBef>
          <a:spcPct val="0"/>
        </a:spcBef>
        <a:spcAft>
          <a:spcPct val="0"/>
        </a:spcAft>
        <a:defRPr sz="4000">
          <a:solidFill>
            <a:schemeClr val="tx2"/>
          </a:solidFill>
          <a:latin typeface="Calibri" pitchFamily="34" charset="0"/>
        </a:defRPr>
      </a:lvl4pPr>
      <a:lvl5pPr algn="l" rtl="1" eaLnBrk="1" fontAlgn="base" hangingPunct="1">
        <a:spcBef>
          <a:spcPct val="0"/>
        </a:spcBef>
        <a:spcAft>
          <a:spcPct val="0"/>
        </a:spcAft>
        <a:defRPr sz="4000">
          <a:solidFill>
            <a:schemeClr val="tx2"/>
          </a:solidFill>
          <a:latin typeface="Calibri" pitchFamily="34" charset="0"/>
        </a:defRPr>
      </a:lvl5pPr>
      <a:lvl6pPr marL="457200" algn="l" rtl="1" eaLnBrk="1" fontAlgn="base" hangingPunct="1">
        <a:spcBef>
          <a:spcPct val="0"/>
        </a:spcBef>
        <a:spcAft>
          <a:spcPct val="0"/>
        </a:spcAft>
        <a:defRPr sz="4000">
          <a:solidFill>
            <a:schemeClr val="tx2"/>
          </a:solidFill>
          <a:latin typeface="Calibri" pitchFamily="34" charset="0"/>
        </a:defRPr>
      </a:lvl6pPr>
      <a:lvl7pPr marL="914400" algn="l" rtl="1" eaLnBrk="1" fontAlgn="base" hangingPunct="1">
        <a:spcBef>
          <a:spcPct val="0"/>
        </a:spcBef>
        <a:spcAft>
          <a:spcPct val="0"/>
        </a:spcAft>
        <a:defRPr sz="4000">
          <a:solidFill>
            <a:schemeClr val="tx2"/>
          </a:solidFill>
          <a:latin typeface="Calibri" pitchFamily="34" charset="0"/>
        </a:defRPr>
      </a:lvl7pPr>
      <a:lvl8pPr marL="1371600" algn="l" rtl="1" eaLnBrk="1" fontAlgn="base" hangingPunct="1">
        <a:spcBef>
          <a:spcPct val="0"/>
        </a:spcBef>
        <a:spcAft>
          <a:spcPct val="0"/>
        </a:spcAft>
        <a:defRPr sz="4000">
          <a:solidFill>
            <a:schemeClr val="tx2"/>
          </a:solidFill>
          <a:latin typeface="Calibri" pitchFamily="34" charset="0"/>
        </a:defRPr>
      </a:lvl8pPr>
      <a:lvl9pPr marL="1828800" algn="l" rtl="1" eaLnBrk="1" fontAlgn="base" hangingPunct="1">
        <a:spcBef>
          <a:spcPct val="0"/>
        </a:spcBef>
        <a:spcAft>
          <a:spcPct val="0"/>
        </a:spcAft>
        <a:defRPr sz="4000">
          <a:solidFill>
            <a:schemeClr val="tx2"/>
          </a:solidFill>
          <a:latin typeface="Calibri" pitchFamily="34" charset="0"/>
        </a:defRPr>
      </a:lvl9pPr>
    </p:titleStyle>
    <p:bodyStyle>
      <a:lvl1pPr marL="365125" indent="-255588" algn="r" rtl="1" eaLnBrk="1" fontAlgn="base" hangingPunct="1">
        <a:spcBef>
          <a:spcPts val="300"/>
        </a:spcBef>
        <a:spcAft>
          <a:spcPct val="0"/>
        </a:spcAft>
        <a:buClr>
          <a:srgbClr val="297D53"/>
        </a:buClr>
        <a:buFont typeface="Georgia" panose="02040502050405020303" pitchFamily="18" charset="0"/>
        <a:buChar char="•"/>
        <a:defRPr sz="2800" kern="1200">
          <a:solidFill>
            <a:schemeClr val="tx2"/>
          </a:solidFill>
          <a:latin typeface="+mn-lt"/>
          <a:ea typeface="+mn-ea"/>
          <a:cs typeface="+mn-cs"/>
        </a:defRPr>
      </a:lvl1pPr>
      <a:lvl2pPr marL="657225" indent="-246063" algn="r" rtl="1" eaLnBrk="1" fontAlgn="base" hangingPunct="1">
        <a:spcBef>
          <a:spcPts val="300"/>
        </a:spcBef>
        <a:spcAft>
          <a:spcPct val="0"/>
        </a:spcAft>
        <a:buClr>
          <a:srgbClr val="4A7C29"/>
        </a:buClr>
        <a:buFont typeface="Georgia" panose="02040502050405020303" pitchFamily="18" charset="0"/>
        <a:buChar char="▫"/>
        <a:defRPr sz="2600" kern="1200">
          <a:solidFill>
            <a:schemeClr val="tx2"/>
          </a:solidFill>
          <a:latin typeface="+mn-lt"/>
          <a:ea typeface="+mn-ea"/>
          <a:cs typeface="+mn-cs"/>
        </a:defRPr>
      </a:lvl2pPr>
      <a:lvl3pPr marL="922338" indent="-219075" algn="r" rtl="1" eaLnBrk="1" fontAlgn="base" hangingPunct="1">
        <a:spcBef>
          <a:spcPts val="300"/>
        </a:spcBef>
        <a:spcAft>
          <a:spcPct val="0"/>
        </a:spcAft>
        <a:buClr>
          <a:srgbClr val="4D671B"/>
        </a:buClr>
        <a:buFont typeface="Wingdings 2" panose="05020102010507070707" pitchFamily="18" charset="2"/>
        <a:buChar char=""/>
        <a:defRPr sz="2400" kern="1200">
          <a:solidFill>
            <a:schemeClr val="tx2"/>
          </a:solidFill>
          <a:latin typeface="+mn-lt"/>
          <a:ea typeface="+mn-ea"/>
          <a:cs typeface="+mn-cs"/>
        </a:defRPr>
      </a:lvl3pPr>
      <a:lvl4pPr marL="1179513" indent="-200025" algn="r" rtl="1" eaLnBrk="1" fontAlgn="base" hangingPunct="1">
        <a:spcBef>
          <a:spcPts val="300"/>
        </a:spcBef>
        <a:spcAft>
          <a:spcPct val="0"/>
        </a:spcAft>
        <a:buClr>
          <a:srgbClr val="4D671B"/>
        </a:buClr>
        <a:buFont typeface="Wingdings 2" panose="05020102010507070707" pitchFamily="18" charset="2"/>
        <a:buChar char=""/>
        <a:defRPr sz="2200" kern="1200">
          <a:solidFill>
            <a:schemeClr val="tx2"/>
          </a:solidFill>
          <a:latin typeface="+mn-lt"/>
          <a:ea typeface="+mn-ea"/>
          <a:cs typeface="+mn-cs"/>
        </a:defRPr>
      </a:lvl4pPr>
      <a:lvl5pPr marL="1389063" indent="-182563" algn="r" rtl="1" eaLnBrk="1" fontAlgn="base" hangingPunct="1">
        <a:spcBef>
          <a:spcPts val="300"/>
        </a:spcBef>
        <a:spcAft>
          <a:spcPct val="0"/>
        </a:spcAft>
        <a:buClr>
          <a:srgbClr val="4D671B"/>
        </a:buClr>
        <a:buFont typeface="Wingdings 2" panose="05020102010507070707" pitchFamily="18" charset="2"/>
        <a:buChar char=""/>
        <a:defRPr sz="2000" kern="1200">
          <a:solidFill>
            <a:schemeClr val="tx2"/>
          </a:solidFill>
          <a:latin typeface="+mn-lt"/>
          <a:ea typeface="+mn-ea"/>
          <a:cs typeface="+mn-cs"/>
        </a:defRPr>
      </a:lvl5pPr>
      <a:lvl6pPr marL="1609344" indent="-182880" algn="r" rtl="1"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r" rtl="1"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r" rtl="1"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r" rtl="1"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rot="21420000">
            <a:off x="1023257" y="2014771"/>
            <a:ext cx="9755187" cy="3401170"/>
          </a:xfrm>
          <a:prstGeom prst="rect">
            <a:avLst/>
          </a:prstGeom>
        </p:spPr>
        <p:txBody>
          <a:bodyPr/>
          <a:lstStyle>
            <a:lvl1pPr algn="l" rtl="1" eaLnBrk="1" fontAlgn="base" hangingPunct="1">
              <a:spcBef>
                <a:spcPct val="0"/>
              </a:spcBef>
              <a:spcAft>
                <a:spcPct val="0"/>
              </a:spcAft>
              <a:defRPr sz="4000" kern="1200">
                <a:solidFill>
                  <a:schemeClr val="tx2"/>
                </a:solidFill>
                <a:latin typeface="+mj-lt"/>
                <a:ea typeface="+mj-ea"/>
                <a:cs typeface="+mj-cs"/>
              </a:defRPr>
            </a:lvl1pPr>
            <a:lvl2pPr algn="l" rtl="1" eaLnBrk="1" fontAlgn="base" hangingPunct="1">
              <a:spcBef>
                <a:spcPct val="0"/>
              </a:spcBef>
              <a:spcAft>
                <a:spcPct val="0"/>
              </a:spcAft>
              <a:defRPr sz="4000">
                <a:solidFill>
                  <a:schemeClr val="tx2"/>
                </a:solidFill>
                <a:latin typeface="Calibri" pitchFamily="34" charset="0"/>
              </a:defRPr>
            </a:lvl2pPr>
            <a:lvl3pPr algn="l" rtl="1" eaLnBrk="1" fontAlgn="base" hangingPunct="1">
              <a:spcBef>
                <a:spcPct val="0"/>
              </a:spcBef>
              <a:spcAft>
                <a:spcPct val="0"/>
              </a:spcAft>
              <a:defRPr sz="4000">
                <a:solidFill>
                  <a:schemeClr val="tx2"/>
                </a:solidFill>
                <a:latin typeface="Calibri" pitchFamily="34" charset="0"/>
              </a:defRPr>
            </a:lvl3pPr>
            <a:lvl4pPr algn="l" rtl="1" eaLnBrk="1" fontAlgn="base" hangingPunct="1">
              <a:spcBef>
                <a:spcPct val="0"/>
              </a:spcBef>
              <a:spcAft>
                <a:spcPct val="0"/>
              </a:spcAft>
              <a:defRPr sz="4000">
                <a:solidFill>
                  <a:schemeClr val="tx2"/>
                </a:solidFill>
                <a:latin typeface="Calibri" pitchFamily="34" charset="0"/>
              </a:defRPr>
            </a:lvl4pPr>
            <a:lvl5pPr algn="l" rtl="1" eaLnBrk="1" fontAlgn="base" hangingPunct="1">
              <a:spcBef>
                <a:spcPct val="0"/>
              </a:spcBef>
              <a:spcAft>
                <a:spcPct val="0"/>
              </a:spcAft>
              <a:defRPr sz="4000">
                <a:solidFill>
                  <a:schemeClr val="tx2"/>
                </a:solidFill>
                <a:latin typeface="Calibri" pitchFamily="34" charset="0"/>
              </a:defRPr>
            </a:lvl5pPr>
            <a:lvl6pPr marL="457200" algn="l" rtl="1" eaLnBrk="1" fontAlgn="base" hangingPunct="1">
              <a:spcBef>
                <a:spcPct val="0"/>
              </a:spcBef>
              <a:spcAft>
                <a:spcPct val="0"/>
              </a:spcAft>
              <a:defRPr sz="4000">
                <a:solidFill>
                  <a:schemeClr val="tx2"/>
                </a:solidFill>
                <a:latin typeface="Calibri" pitchFamily="34" charset="0"/>
              </a:defRPr>
            </a:lvl6pPr>
            <a:lvl7pPr marL="914400" algn="l" rtl="1" eaLnBrk="1" fontAlgn="base" hangingPunct="1">
              <a:spcBef>
                <a:spcPct val="0"/>
              </a:spcBef>
              <a:spcAft>
                <a:spcPct val="0"/>
              </a:spcAft>
              <a:defRPr sz="4000">
                <a:solidFill>
                  <a:schemeClr val="tx2"/>
                </a:solidFill>
                <a:latin typeface="Calibri" pitchFamily="34" charset="0"/>
              </a:defRPr>
            </a:lvl7pPr>
            <a:lvl8pPr marL="1371600" algn="l" rtl="1" eaLnBrk="1" fontAlgn="base" hangingPunct="1">
              <a:spcBef>
                <a:spcPct val="0"/>
              </a:spcBef>
              <a:spcAft>
                <a:spcPct val="0"/>
              </a:spcAft>
              <a:defRPr sz="4000">
                <a:solidFill>
                  <a:schemeClr val="tx2"/>
                </a:solidFill>
                <a:latin typeface="Calibri" pitchFamily="34" charset="0"/>
              </a:defRPr>
            </a:lvl8pPr>
            <a:lvl9pPr marL="1828800" algn="l" rtl="1" eaLnBrk="1" fontAlgn="base" hangingPunct="1">
              <a:spcBef>
                <a:spcPct val="0"/>
              </a:spcBef>
              <a:spcAft>
                <a:spcPct val="0"/>
              </a:spcAft>
              <a:defRPr sz="4000">
                <a:solidFill>
                  <a:schemeClr val="tx2"/>
                </a:solidFill>
                <a:latin typeface="Calibri" pitchFamily="34" charset="0"/>
              </a:defRPr>
            </a:lvl9pPr>
          </a:lstStyle>
          <a:p>
            <a:pPr defTabSz="914400"/>
            <a:r>
              <a:rPr lang="en-US" sz="4400" b="1" dirty="0" smtClean="0"/>
              <a:t>Safety Reporting System (SRS) report </a:t>
            </a:r>
          </a:p>
          <a:p>
            <a:pPr defTabSz="914400"/>
            <a:r>
              <a:rPr lang="en-US" sz="4400" b="1" dirty="0" smtClean="0"/>
              <a:t>Jan 1</a:t>
            </a:r>
            <a:r>
              <a:rPr lang="en-US" sz="4400" b="1" baseline="30000" dirty="0" smtClean="0"/>
              <a:t>st</a:t>
            </a:r>
            <a:r>
              <a:rPr lang="en-US" sz="4400" b="1" dirty="0" smtClean="0"/>
              <a:t> – Dec 31</a:t>
            </a:r>
            <a:r>
              <a:rPr lang="en-US" sz="4400" b="1" baseline="30000" dirty="0" smtClean="0"/>
              <a:t>st</a:t>
            </a:r>
            <a:r>
              <a:rPr lang="en-US" sz="4400" b="1" dirty="0" smtClean="0"/>
              <a:t> 2018</a:t>
            </a:r>
            <a:endParaRPr lang="en-US" sz="4400" dirty="0"/>
          </a:p>
        </p:txBody>
      </p:sp>
      <p:sp>
        <p:nvSpPr>
          <p:cNvPr id="3" name="Subtitle 2"/>
          <p:cNvSpPr>
            <a:spLocks noGrp="1"/>
          </p:cNvSpPr>
          <p:nvPr/>
        </p:nvSpPr>
        <p:spPr>
          <a:xfrm rot="21411972">
            <a:off x="1191040" y="4412789"/>
            <a:ext cx="7766936" cy="1096899"/>
          </a:xfrm>
          <a:prstGeom prst="rect">
            <a:avLst/>
          </a:prstGeom>
        </p:spPr>
        <p:txBody>
          <a:bodyPr vert="horz" lIns="91440" tIns="45720" rIns="91440" bIns="45720" rtlCol="0" anchor="t">
            <a:normAutofit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US" dirty="0"/>
              <a:t>Ibrahim Qoulaghasi</a:t>
            </a:r>
          </a:p>
          <a:p>
            <a:pPr algn="l"/>
            <a:r>
              <a:rPr lang="en-US" dirty="0"/>
              <a:t>Quality Coordinator, QMD</a:t>
            </a:r>
          </a:p>
          <a:p>
            <a:pPr algn="l"/>
            <a:r>
              <a:rPr lang="en-US" dirty="0"/>
              <a:t>King Faisal Specialist Hospital &amp; </a:t>
            </a:r>
            <a:r>
              <a:rPr lang="en-US" dirty="0" smtClean="0"/>
              <a:t>Research Centre</a:t>
            </a:r>
            <a:endParaRPr lang="en-US" dirty="0"/>
          </a:p>
          <a:p>
            <a:endParaRPr lang="en-US" dirty="0"/>
          </a:p>
        </p:txBody>
      </p:sp>
    </p:spTree>
    <p:extLst>
      <p:ext uri="{BB962C8B-B14F-4D97-AF65-F5344CB8AC3E}">
        <p14:creationId xmlns:p14="http://schemas.microsoft.com/office/powerpoint/2010/main" val="3211240570"/>
      </p:ext>
    </p:extLst>
  </p:cSld>
  <p:clrMapOvr>
    <a:masterClrMapping/>
  </p:clrMapOvr>
  <p:transition>
    <p:sndAc>
      <p:end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97476" y="455140"/>
            <a:ext cx="10396882" cy="1151965"/>
          </a:xfrm>
          <a:prstGeom prst="rect">
            <a:avLst/>
          </a:prstGeom>
        </p:spPr>
        <p:txBody>
          <a:bodyPr/>
          <a:lstStyle>
            <a:lvl1pPr algn="l" rtl="1" eaLnBrk="1" fontAlgn="base" hangingPunct="1">
              <a:spcBef>
                <a:spcPct val="0"/>
              </a:spcBef>
              <a:spcAft>
                <a:spcPct val="0"/>
              </a:spcAft>
              <a:defRPr sz="4000" kern="1200">
                <a:solidFill>
                  <a:schemeClr val="tx2"/>
                </a:solidFill>
                <a:latin typeface="+mj-lt"/>
                <a:ea typeface="+mj-ea"/>
                <a:cs typeface="+mj-cs"/>
              </a:defRPr>
            </a:lvl1pPr>
            <a:lvl2pPr algn="l" rtl="1" eaLnBrk="1" fontAlgn="base" hangingPunct="1">
              <a:spcBef>
                <a:spcPct val="0"/>
              </a:spcBef>
              <a:spcAft>
                <a:spcPct val="0"/>
              </a:spcAft>
              <a:defRPr sz="4000">
                <a:solidFill>
                  <a:schemeClr val="tx2"/>
                </a:solidFill>
                <a:latin typeface="Calibri" pitchFamily="34" charset="0"/>
              </a:defRPr>
            </a:lvl2pPr>
            <a:lvl3pPr algn="l" rtl="1" eaLnBrk="1" fontAlgn="base" hangingPunct="1">
              <a:spcBef>
                <a:spcPct val="0"/>
              </a:spcBef>
              <a:spcAft>
                <a:spcPct val="0"/>
              </a:spcAft>
              <a:defRPr sz="4000">
                <a:solidFill>
                  <a:schemeClr val="tx2"/>
                </a:solidFill>
                <a:latin typeface="Calibri" pitchFamily="34" charset="0"/>
              </a:defRPr>
            </a:lvl3pPr>
            <a:lvl4pPr algn="l" rtl="1" eaLnBrk="1" fontAlgn="base" hangingPunct="1">
              <a:spcBef>
                <a:spcPct val="0"/>
              </a:spcBef>
              <a:spcAft>
                <a:spcPct val="0"/>
              </a:spcAft>
              <a:defRPr sz="4000">
                <a:solidFill>
                  <a:schemeClr val="tx2"/>
                </a:solidFill>
                <a:latin typeface="Calibri" pitchFamily="34" charset="0"/>
              </a:defRPr>
            </a:lvl4pPr>
            <a:lvl5pPr algn="l" rtl="1" eaLnBrk="1" fontAlgn="base" hangingPunct="1">
              <a:spcBef>
                <a:spcPct val="0"/>
              </a:spcBef>
              <a:spcAft>
                <a:spcPct val="0"/>
              </a:spcAft>
              <a:defRPr sz="4000">
                <a:solidFill>
                  <a:schemeClr val="tx2"/>
                </a:solidFill>
                <a:latin typeface="Calibri" pitchFamily="34" charset="0"/>
              </a:defRPr>
            </a:lvl5pPr>
            <a:lvl6pPr marL="457200" algn="l" rtl="1" eaLnBrk="1" fontAlgn="base" hangingPunct="1">
              <a:spcBef>
                <a:spcPct val="0"/>
              </a:spcBef>
              <a:spcAft>
                <a:spcPct val="0"/>
              </a:spcAft>
              <a:defRPr sz="4000">
                <a:solidFill>
                  <a:schemeClr val="tx2"/>
                </a:solidFill>
                <a:latin typeface="Calibri" pitchFamily="34" charset="0"/>
              </a:defRPr>
            </a:lvl6pPr>
            <a:lvl7pPr marL="914400" algn="l" rtl="1" eaLnBrk="1" fontAlgn="base" hangingPunct="1">
              <a:spcBef>
                <a:spcPct val="0"/>
              </a:spcBef>
              <a:spcAft>
                <a:spcPct val="0"/>
              </a:spcAft>
              <a:defRPr sz="4000">
                <a:solidFill>
                  <a:schemeClr val="tx2"/>
                </a:solidFill>
                <a:latin typeface="Calibri" pitchFamily="34" charset="0"/>
              </a:defRPr>
            </a:lvl7pPr>
            <a:lvl8pPr marL="1371600" algn="l" rtl="1" eaLnBrk="1" fontAlgn="base" hangingPunct="1">
              <a:spcBef>
                <a:spcPct val="0"/>
              </a:spcBef>
              <a:spcAft>
                <a:spcPct val="0"/>
              </a:spcAft>
              <a:defRPr sz="4000">
                <a:solidFill>
                  <a:schemeClr val="tx2"/>
                </a:solidFill>
                <a:latin typeface="Calibri" pitchFamily="34" charset="0"/>
              </a:defRPr>
            </a:lvl8pPr>
            <a:lvl9pPr marL="1828800" algn="l" rtl="1" eaLnBrk="1" fontAlgn="base" hangingPunct="1">
              <a:spcBef>
                <a:spcPct val="0"/>
              </a:spcBef>
              <a:spcAft>
                <a:spcPct val="0"/>
              </a:spcAft>
              <a:defRPr sz="4000">
                <a:solidFill>
                  <a:schemeClr val="tx2"/>
                </a:solidFill>
                <a:latin typeface="Calibri" pitchFamily="34" charset="0"/>
              </a:defRPr>
            </a:lvl9pPr>
          </a:lstStyle>
          <a:p>
            <a:pPr defTabSz="914400"/>
            <a:r>
              <a:rPr lang="en-US" sz="3200" dirty="0"/>
              <a:t>DEM Drill Down </a:t>
            </a:r>
            <a:endParaRPr lang="en-US" sz="3200" dirty="0" smtClean="0"/>
          </a:p>
          <a:p>
            <a:pPr defTabSz="914400"/>
            <a:r>
              <a:rPr lang="en-US" sz="3200" dirty="0" smtClean="0"/>
              <a:t>By </a:t>
            </a:r>
            <a:r>
              <a:rPr lang="en-US" sz="3200" dirty="0"/>
              <a:t>Specimen Stage FY 2018</a:t>
            </a:r>
          </a:p>
          <a:p>
            <a:pPr defTabSz="914400"/>
            <a:r>
              <a:rPr lang="en-US" sz="3200" dirty="0" smtClean="0"/>
              <a:t> </a:t>
            </a:r>
            <a:br>
              <a:rPr lang="en-US" sz="3200" dirty="0" smtClean="0"/>
            </a:br>
            <a:endParaRPr lang="en-US" sz="3200" dirty="0"/>
          </a:p>
        </p:txBody>
      </p:sp>
      <p:graphicFrame>
        <p:nvGraphicFramePr>
          <p:cNvPr id="6" name="Chart 5"/>
          <p:cNvGraphicFramePr>
            <a:graphicFrameLocks/>
          </p:cNvGraphicFramePr>
          <p:nvPr>
            <p:extLst>
              <p:ext uri="{D42A27DB-BD31-4B8C-83A1-F6EECF244321}">
                <p14:modId xmlns:p14="http://schemas.microsoft.com/office/powerpoint/2010/main" val="4096403918"/>
              </p:ext>
            </p:extLst>
          </p:nvPr>
        </p:nvGraphicFramePr>
        <p:xfrm>
          <a:off x="1463040" y="1436915"/>
          <a:ext cx="8529774" cy="50947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386797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97476" y="455140"/>
            <a:ext cx="10396882" cy="1151965"/>
          </a:xfrm>
          <a:prstGeom prst="rect">
            <a:avLst/>
          </a:prstGeom>
        </p:spPr>
        <p:txBody>
          <a:bodyPr/>
          <a:lstStyle>
            <a:lvl1pPr algn="l" rtl="1" eaLnBrk="1" fontAlgn="base" hangingPunct="1">
              <a:spcBef>
                <a:spcPct val="0"/>
              </a:spcBef>
              <a:spcAft>
                <a:spcPct val="0"/>
              </a:spcAft>
              <a:defRPr sz="4000" kern="1200">
                <a:solidFill>
                  <a:schemeClr val="tx2"/>
                </a:solidFill>
                <a:latin typeface="+mj-lt"/>
                <a:ea typeface="+mj-ea"/>
                <a:cs typeface="+mj-cs"/>
              </a:defRPr>
            </a:lvl1pPr>
            <a:lvl2pPr algn="l" rtl="1" eaLnBrk="1" fontAlgn="base" hangingPunct="1">
              <a:spcBef>
                <a:spcPct val="0"/>
              </a:spcBef>
              <a:spcAft>
                <a:spcPct val="0"/>
              </a:spcAft>
              <a:defRPr sz="4000">
                <a:solidFill>
                  <a:schemeClr val="tx2"/>
                </a:solidFill>
                <a:latin typeface="Calibri" pitchFamily="34" charset="0"/>
              </a:defRPr>
            </a:lvl2pPr>
            <a:lvl3pPr algn="l" rtl="1" eaLnBrk="1" fontAlgn="base" hangingPunct="1">
              <a:spcBef>
                <a:spcPct val="0"/>
              </a:spcBef>
              <a:spcAft>
                <a:spcPct val="0"/>
              </a:spcAft>
              <a:defRPr sz="4000">
                <a:solidFill>
                  <a:schemeClr val="tx2"/>
                </a:solidFill>
                <a:latin typeface="Calibri" pitchFamily="34" charset="0"/>
              </a:defRPr>
            </a:lvl3pPr>
            <a:lvl4pPr algn="l" rtl="1" eaLnBrk="1" fontAlgn="base" hangingPunct="1">
              <a:spcBef>
                <a:spcPct val="0"/>
              </a:spcBef>
              <a:spcAft>
                <a:spcPct val="0"/>
              </a:spcAft>
              <a:defRPr sz="4000">
                <a:solidFill>
                  <a:schemeClr val="tx2"/>
                </a:solidFill>
                <a:latin typeface="Calibri" pitchFamily="34" charset="0"/>
              </a:defRPr>
            </a:lvl4pPr>
            <a:lvl5pPr algn="l" rtl="1" eaLnBrk="1" fontAlgn="base" hangingPunct="1">
              <a:spcBef>
                <a:spcPct val="0"/>
              </a:spcBef>
              <a:spcAft>
                <a:spcPct val="0"/>
              </a:spcAft>
              <a:defRPr sz="4000">
                <a:solidFill>
                  <a:schemeClr val="tx2"/>
                </a:solidFill>
                <a:latin typeface="Calibri" pitchFamily="34" charset="0"/>
              </a:defRPr>
            </a:lvl5pPr>
            <a:lvl6pPr marL="457200" algn="l" rtl="1" eaLnBrk="1" fontAlgn="base" hangingPunct="1">
              <a:spcBef>
                <a:spcPct val="0"/>
              </a:spcBef>
              <a:spcAft>
                <a:spcPct val="0"/>
              </a:spcAft>
              <a:defRPr sz="4000">
                <a:solidFill>
                  <a:schemeClr val="tx2"/>
                </a:solidFill>
                <a:latin typeface="Calibri" pitchFamily="34" charset="0"/>
              </a:defRPr>
            </a:lvl6pPr>
            <a:lvl7pPr marL="914400" algn="l" rtl="1" eaLnBrk="1" fontAlgn="base" hangingPunct="1">
              <a:spcBef>
                <a:spcPct val="0"/>
              </a:spcBef>
              <a:spcAft>
                <a:spcPct val="0"/>
              </a:spcAft>
              <a:defRPr sz="4000">
                <a:solidFill>
                  <a:schemeClr val="tx2"/>
                </a:solidFill>
                <a:latin typeface="Calibri" pitchFamily="34" charset="0"/>
              </a:defRPr>
            </a:lvl7pPr>
            <a:lvl8pPr marL="1371600" algn="l" rtl="1" eaLnBrk="1" fontAlgn="base" hangingPunct="1">
              <a:spcBef>
                <a:spcPct val="0"/>
              </a:spcBef>
              <a:spcAft>
                <a:spcPct val="0"/>
              </a:spcAft>
              <a:defRPr sz="4000">
                <a:solidFill>
                  <a:schemeClr val="tx2"/>
                </a:solidFill>
                <a:latin typeface="Calibri" pitchFamily="34" charset="0"/>
              </a:defRPr>
            </a:lvl8pPr>
            <a:lvl9pPr marL="1828800" algn="l" rtl="1" eaLnBrk="1" fontAlgn="base" hangingPunct="1">
              <a:spcBef>
                <a:spcPct val="0"/>
              </a:spcBef>
              <a:spcAft>
                <a:spcPct val="0"/>
              </a:spcAft>
              <a:defRPr sz="4000">
                <a:solidFill>
                  <a:schemeClr val="tx2"/>
                </a:solidFill>
                <a:latin typeface="Calibri" pitchFamily="34" charset="0"/>
              </a:defRPr>
            </a:lvl9pPr>
          </a:lstStyle>
          <a:p>
            <a:pPr defTabSz="914400"/>
            <a:r>
              <a:rPr lang="en-US" sz="3200" dirty="0"/>
              <a:t>DEM Drill Down </a:t>
            </a:r>
            <a:endParaRPr lang="en-US" sz="3200" dirty="0" smtClean="0"/>
          </a:p>
          <a:p>
            <a:pPr defTabSz="914400"/>
            <a:r>
              <a:rPr lang="en-US" sz="3200" dirty="0" smtClean="0"/>
              <a:t>By </a:t>
            </a:r>
            <a:r>
              <a:rPr lang="en-US" sz="3200" dirty="0"/>
              <a:t>Specimen </a:t>
            </a:r>
            <a:r>
              <a:rPr lang="en-US" sz="3200" dirty="0" smtClean="0"/>
              <a:t>Stage “collection” </a:t>
            </a:r>
            <a:r>
              <a:rPr lang="en-US" sz="3200" dirty="0"/>
              <a:t>FY 2018</a:t>
            </a:r>
          </a:p>
          <a:p>
            <a:pPr defTabSz="914400"/>
            <a:r>
              <a:rPr lang="en-US" sz="3200" dirty="0" smtClean="0"/>
              <a:t> </a:t>
            </a:r>
            <a:br>
              <a:rPr lang="en-US" sz="3200" dirty="0" smtClean="0"/>
            </a:br>
            <a:endParaRPr lang="en-US" sz="3200" dirty="0"/>
          </a:p>
        </p:txBody>
      </p:sp>
      <p:graphicFrame>
        <p:nvGraphicFramePr>
          <p:cNvPr id="5" name="Chart 4"/>
          <p:cNvGraphicFramePr>
            <a:graphicFrameLocks/>
          </p:cNvGraphicFramePr>
          <p:nvPr>
            <p:extLst>
              <p:ext uri="{D42A27DB-BD31-4B8C-83A1-F6EECF244321}">
                <p14:modId xmlns:p14="http://schemas.microsoft.com/office/powerpoint/2010/main" val="542218804"/>
              </p:ext>
            </p:extLst>
          </p:nvPr>
        </p:nvGraphicFramePr>
        <p:xfrm>
          <a:off x="496390" y="1580605"/>
          <a:ext cx="9034870" cy="52773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4238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68085"/>
            <a:ext cx="10396882" cy="1151965"/>
          </a:xfrm>
        </p:spPr>
        <p:txBody>
          <a:bodyPr/>
          <a:lstStyle/>
          <a:p>
            <a:r>
              <a:rPr lang="en-US" sz="3200" dirty="0"/>
              <a:t>Clinical Documentation by Variances</a:t>
            </a:r>
            <a:r>
              <a:rPr lang="en-US" dirty="0"/>
              <a:t/>
            </a:r>
            <a:br>
              <a:rPr lang="en-US" dirty="0"/>
            </a:b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699147504"/>
              </p:ext>
            </p:extLst>
          </p:nvPr>
        </p:nvGraphicFramePr>
        <p:xfrm>
          <a:off x="1271451" y="1314995"/>
          <a:ext cx="8490857" cy="51293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73362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9377"/>
            <a:ext cx="10396882" cy="1151965"/>
          </a:xfrm>
        </p:spPr>
        <p:txBody>
          <a:bodyPr/>
          <a:lstStyle/>
          <a:p>
            <a:r>
              <a:rPr lang="en-US" sz="3200" dirty="0"/>
              <a:t>Top 10 Clinical </a:t>
            </a:r>
            <a:r>
              <a:rPr lang="en-US" sz="3200" dirty="0" smtClean="0"/>
              <a:t>Documentation </a:t>
            </a:r>
            <a:r>
              <a:rPr lang="en-US" sz="3200" dirty="0"/>
              <a:t>(Missing, Incomplete, Incorrect) per location Exact</a:t>
            </a:r>
            <a:r>
              <a:rPr lang="en-US" dirty="0"/>
              <a:t/>
            </a:r>
            <a:br>
              <a:rPr lang="en-US" dirty="0"/>
            </a:b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464851191"/>
              </p:ext>
            </p:extLst>
          </p:nvPr>
        </p:nvGraphicFramePr>
        <p:xfrm>
          <a:off x="1161442" y="1611342"/>
          <a:ext cx="9921240" cy="48843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3538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0669"/>
            <a:ext cx="10396882" cy="1151965"/>
          </a:xfrm>
        </p:spPr>
        <p:txBody>
          <a:bodyPr/>
          <a:lstStyle/>
          <a:p>
            <a:r>
              <a:rPr lang="en-US" sz="3200" dirty="0" smtClean="0"/>
              <a:t>Top 10 Patient </a:t>
            </a:r>
            <a:r>
              <a:rPr lang="en-US" sz="3200" dirty="0"/>
              <a:t>Management by Sub Category </a:t>
            </a:r>
            <a:r>
              <a:rPr lang="en-US" dirty="0"/>
              <a:t/>
            </a:r>
            <a:br>
              <a:rPr lang="en-US" dirty="0"/>
            </a:b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889359160"/>
              </p:ext>
            </p:extLst>
          </p:nvPr>
        </p:nvGraphicFramePr>
        <p:xfrm>
          <a:off x="914399" y="1715589"/>
          <a:ext cx="9257213" cy="52599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1069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33251"/>
            <a:ext cx="10396882" cy="1151965"/>
          </a:xfrm>
        </p:spPr>
        <p:txBody>
          <a:bodyPr/>
          <a:lstStyle/>
          <a:p>
            <a:r>
              <a:rPr lang="en-US" sz="3200" dirty="0"/>
              <a:t>Top 10 Patient Management (Delay Treatment) per </a:t>
            </a:r>
            <a:r>
              <a:rPr lang="en-US" sz="3200" dirty="0" smtClean="0"/>
              <a:t/>
            </a:r>
            <a:br>
              <a:rPr lang="en-US" sz="3200" dirty="0" smtClean="0"/>
            </a:br>
            <a:r>
              <a:rPr lang="en-US" sz="3200" dirty="0" smtClean="0"/>
              <a:t>Location </a:t>
            </a:r>
            <a:r>
              <a:rPr lang="en-US" sz="3200" dirty="0"/>
              <a:t>Exact</a:t>
            </a:r>
            <a:r>
              <a:rPr lang="en-US" dirty="0"/>
              <a:t/>
            </a:r>
            <a:br>
              <a:rPr lang="en-US" dirty="0"/>
            </a:b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462709877"/>
              </p:ext>
            </p:extLst>
          </p:nvPr>
        </p:nvGraphicFramePr>
        <p:xfrm>
          <a:off x="1236615" y="1463041"/>
          <a:ext cx="9022082" cy="504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7102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459377"/>
            <a:ext cx="10396882" cy="1151965"/>
          </a:xfrm>
        </p:spPr>
        <p:txBody>
          <a:bodyPr/>
          <a:lstStyle/>
          <a:p>
            <a:r>
              <a:rPr lang="en-US" sz="3200" dirty="0"/>
              <a:t>Top 10 Patient Management (Delay Admission) per </a:t>
            </a:r>
            <a:r>
              <a:rPr lang="en-US" sz="3200" dirty="0" smtClean="0"/>
              <a:t/>
            </a:r>
            <a:br>
              <a:rPr lang="en-US" sz="3200" dirty="0" smtClean="0"/>
            </a:br>
            <a:r>
              <a:rPr lang="en-US" sz="3200" dirty="0" smtClean="0"/>
              <a:t>Location </a:t>
            </a:r>
            <a:r>
              <a:rPr lang="en-US" sz="3200" dirty="0"/>
              <a:t>Exact</a:t>
            </a:r>
            <a:r>
              <a:rPr lang="en-US" dirty="0"/>
              <a:t/>
            </a:r>
            <a:br>
              <a:rPr lang="en-US" dirty="0"/>
            </a:b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501439476"/>
              </p:ext>
            </p:extLst>
          </p:nvPr>
        </p:nvGraphicFramePr>
        <p:xfrm>
          <a:off x="757645" y="1611342"/>
          <a:ext cx="9178260" cy="50164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4854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7476" y="455140"/>
            <a:ext cx="10396882" cy="1151965"/>
          </a:xfrm>
        </p:spPr>
        <p:txBody>
          <a:bodyPr/>
          <a:lstStyle/>
          <a:p>
            <a:pPr rtl="0"/>
            <a:r>
              <a:rPr lang="en-US" sz="3200" dirty="0"/>
              <a:t>Top </a:t>
            </a:r>
            <a:r>
              <a:rPr lang="en-US" sz="3200" dirty="0" smtClean="0"/>
              <a:t>15 </a:t>
            </a:r>
            <a:r>
              <a:rPr lang="en-US" sz="3200" dirty="0"/>
              <a:t>Incidents by Discover Location FY 2018</a:t>
            </a:r>
          </a:p>
        </p:txBody>
      </p:sp>
      <p:graphicFrame>
        <p:nvGraphicFramePr>
          <p:cNvPr id="6" name="Chart 5"/>
          <p:cNvGraphicFramePr>
            <a:graphicFrameLocks/>
          </p:cNvGraphicFramePr>
          <p:nvPr>
            <p:extLst>
              <p:ext uri="{D42A27DB-BD31-4B8C-83A1-F6EECF244321}">
                <p14:modId xmlns:p14="http://schemas.microsoft.com/office/powerpoint/2010/main" val="1628811006"/>
              </p:ext>
            </p:extLst>
          </p:nvPr>
        </p:nvGraphicFramePr>
        <p:xfrm>
          <a:off x="914400" y="1250986"/>
          <a:ext cx="9217751" cy="51034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8227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752352031"/>
              </p:ext>
            </p:extLst>
          </p:nvPr>
        </p:nvGraphicFramePr>
        <p:xfrm>
          <a:off x="1795871" y="1323705"/>
          <a:ext cx="7792266" cy="5216432"/>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2"/>
          <p:cNvSpPr txBox="1">
            <a:spLocks/>
          </p:cNvSpPr>
          <p:nvPr/>
        </p:nvSpPr>
        <p:spPr>
          <a:xfrm>
            <a:off x="397476" y="455140"/>
            <a:ext cx="10396882" cy="1151965"/>
          </a:xfrm>
          <a:prstGeom prst="rect">
            <a:avLst/>
          </a:prstGeom>
        </p:spPr>
        <p:txBody>
          <a:bodyPr/>
          <a:lstStyle>
            <a:lvl1pPr algn="l" rtl="1" eaLnBrk="1" fontAlgn="base" hangingPunct="1">
              <a:spcBef>
                <a:spcPct val="0"/>
              </a:spcBef>
              <a:spcAft>
                <a:spcPct val="0"/>
              </a:spcAft>
              <a:defRPr sz="4000" kern="1200">
                <a:solidFill>
                  <a:schemeClr val="tx2"/>
                </a:solidFill>
                <a:latin typeface="+mj-lt"/>
                <a:ea typeface="+mj-ea"/>
                <a:cs typeface="+mj-cs"/>
              </a:defRPr>
            </a:lvl1pPr>
            <a:lvl2pPr algn="l" rtl="1" eaLnBrk="1" fontAlgn="base" hangingPunct="1">
              <a:spcBef>
                <a:spcPct val="0"/>
              </a:spcBef>
              <a:spcAft>
                <a:spcPct val="0"/>
              </a:spcAft>
              <a:defRPr sz="4000">
                <a:solidFill>
                  <a:schemeClr val="tx2"/>
                </a:solidFill>
                <a:latin typeface="Calibri" pitchFamily="34" charset="0"/>
              </a:defRPr>
            </a:lvl2pPr>
            <a:lvl3pPr algn="l" rtl="1" eaLnBrk="1" fontAlgn="base" hangingPunct="1">
              <a:spcBef>
                <a:spcPct val="0"/>
              </a:spcBef>
              <a:spcAft>
                <a:spcPct val="0"/>
              </a:spcAft>
              <a:defRPr sz="4000">
                <a:solidFill>
                  <a:schemeClr val="tx2"/>
                </a:solidFill>
                <a:latin typeface="Calibri" pitchFamily="34" charset="0"/>
              </a:defRPr>
            </a:lvl3pPr>
            <a:lvl4pPr algn="l" rtl="1" eaLnBrk="1" fontAlgn="base" hangingPunct="1">
              <a:spcBef>
                <a:spcPct val="0"/>
              </a:spcBef>
              <a:spcAft>
                <a:spcPct val="0"/>
              </a:spcAft>
              <a:defRPr sz="4000">
                <a:solidFill>
                  <a:schemeClr val="tx2"/>
                </a:solidFill>
                <a:latin typeface="Calibri" pitchFamily="34" charset="0"/>
              </a:defRPr>
            </a:lvl4pPr>
            <a:lvl5pPr algn="l" rtl="1" eaLnBrk="1" fontAlgn="base" hangingPunct="1">
              <a:spcBef>
                <a:spcPct val="0"/>
              </a:spcBef>
              <a:spcAft>
                <a:spcPct val="0"/>
              </a:spcAft>
              <a:defRPr sz="4000">
                <a:solidFill>
                  <a:schemeClr val="tx2"/>
                </a:solidFill>
                <a:latin typeface="Calibri" pitchFamily="34" charset="0"/>
              </a:defRPr>
            </a:lvl5pPr>
            <a:lvl6pPr marL="457200" algn="l" rtl="1" eaLnBrk="1" fontAlgn="base" hangingPunct="1">
              <a:spcBef>
                <a:spcPct val="0"/>
              </a:spcBef>
              <a:spcAft>
                <a:spcPct val="0"/>
              </a:spcAft>
              <a:defRPr sz="4000">
                <a:solidFill>
                  <a:schemeClr val="tx2"/>
                </a:solidFill>
                <a:latin typeface="Calibri" pitchFamily="34" charset="0"/>
              </a:defRPr>
            </a:lvl6pPr>
            <a:lvl7pPr marL="914400" algn="l" rtl="1" eaLnBrk="1" fontAlgn="base" hangingPunct="1">
              <a:spcBef>
                <a:spcPct val="0"/>
              </a:spcBef>
              <a:spcAft>
                <a:spcPct val="0"/>
              </a:spcAft>
              <a:defRPr sz="4000">
                <a:solidFill>
                  <a:schemeClr val="tx2"/>
                </a:solidFill>
                <a:latin typeface="Calibri" pitchFamily="34" charset="0"/>
              </a:defRPr>
            </a:lvl7pPr>
            <a:lvl8pPr marL="1371600" algn="l" rtl="1" eaLnBrk="1" fontAlgn="base" hangingPunct="1">
              <a:spcBef>
                <a:spcPct val="0"/>
              </a:spcBef>
              <a:spcAft>
                <a:spcPct val="0"/>
              </a:spcAft>
              <a:defRPr sz="4000">
                <a:solidFill>
                  <a:schemeClr val="tx2"/>
                </a:solidFill>
                <a:latin typeface="Calibri" pitchFamily="34" charset="0"/>
              </a:defRPr>
            </a:lvl8pPr>
            <a:lvl9pPr marL="1828800" algn="l" rtl="1" eaLnBrk="1" fontAlgn="base" hangingPunct="1">
              <a:spcBef>
                <a:spcPct val="0"/>
              </a:spcBef>
              <a:spcAft>
                <a:spcPct val="0"/>
              </a:spcAft>
              <a:defRPr sz="4000">
                <a:solidFill>
                  <a:schemeClr val="tx2"/>
                </a:solidFill>
                <a:latin typeface="Calibri" pitchFamily="34" charset="0"/>
              </a:defRPr>
            </a:lvl9pPr>
          </a:lstStyle>
          <a:p>
            <a:pPr defTabSz="914400" rtl="0"/>
            <a:r>
              <a:rPr lang="en-US" sz="3200" dirty="0" smtClean="0"/>
              <a:t>Top 5 Incidents by Discover Location “Compiled” FY 2018</a:t>
            </a:r>
            <a:endParaRPr lang="en-US" sz="3200" dirty="0"/>
          </a:p>
        </p:txBody>
      </p:sp>
    </p:spTree>
    <p:extLst>
      <p:ext uri="{BB962C8B-B14F-4D97-AF65-F5344CB8AC3E}">
        <p14:creationId xmlns:p14="http://schemas.microsoft.com/office/powerpoint/2010/main" val="6386190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008290938"/>
              </p:ext>
            </p:extLst>
          </p:nvPr>
        </p:nvGraphicFramePr>
        <p:xfrm>
          <a:off x="1650357" y="1607105"/>
          <a:ext cx="9531449" cy="4872073"/>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2"/>
          <p:cNvSpPr txBox="1">
            <a:spLocks/>
          </p:cNvSpPr>
          <p:nvPr/>
        </p:nvSpPr>
        <p:spPr>
          <a:xfrm>
            <a:off x="397476" y="455140"/>
            <a:ext cx="10396882" cy="1151965"/>
          </a:xfrm>
          <a:prstGeom prst="rect">
            <a:avLst/>
          </a:prstGeom>
        </p:spPr>
        <p:txBody>
          <a:bodyPr/>
          <a:lstStyle>
            <a:lvl1pPr algn="l" rtl="1" eaLnBrk="1" fontAlgn="base" hangingPunct="1">
              <a:spcBef>
                <a:spcPct val="0"/>
              </a:spcBef>
              <a:spcAft>
                <a:spcPct val="0"/>
              </a:spcAft>
              <a:defRPr sz="4000" kern="1200">
                <a:solidFill>
                  <a:schemeClr val="tx2"/>
                </a:solidFill>
                <a:latin typeface="+mj-lt"/>
                <a:ea typeface="+mj-ea"/>
                <a:cs typeface="+mj-cs"/>
              </a:defRPr>
            </a:lvl1pPr>
            <a:lvl2pPr algn="l" rtl="1" eaLnBrk="1" fontAlgn="base" hangingPunct="1">
              <a:spcBef>
                <a:spcPct val="0"/>
              </a:spcBef>
              <a:spcAft>
                <a:spcPct val="0"/>
              </a:spcAft>
              <a:defRPr sz="4000">
                <a:solidFill>
                  <a:schemeClr val="tx2"/>
                </a:solidFill>
                <a:latin typeface="Calibri" pitchFamily="34" charset="0"/>
              </a:defRPr>
            </a:lvl2pPr>
            <a:lvl3pPr algn="l" rtl="1" eaLnBrk="1" fontAlgn="base" hangingPunct="1">
              <a:spcBef>
                <a:spcPct val="0"/>
              </a:spcBef>
              <a:spcAft>
                <a:spcPct val="0"/>
              </a:spcAft>
              <a:defRPr sz="4000">
                <a:solidFill>
                  <a:schemeClr val="tx2"/>
                </a:solidFill>
                <a:latin typeface="Calibri" pitchFamily="34" charset="0"/>
              </a:defRPr>
            </a:lvl3pPr>
            <a:lvl4pPr algn="l" rtl="1" eaLnBrk="1" fontAlgn="base" hangingPunct="1">
              <a:spcBef>
                <a:spcPct val="0"/>
              </a:spcBef>
              <a:spcAft>
                <a:spcPct val="0"/>
              </a:spcAft>
              <a:defRPr sz="4000">
                <a:solidFill>
                  <a:schemeClr val="tx2"/>
                </a:solidFill>
                <a:latin typeface="Calibri" pitchFamily="34" charset="0"/>
              </a:defRPr>
            </a:lvl4pPr>
            <a:lvl5pPr algn="l" rtl="1" eaLnBrk="1" fontAlgn="base" hangingPunct="1">
              <a:spcBef>
                <a:spcPct val="0"/>
              </a:spcBef>
              <a:spcAft>
                <a:spcPct val="0"/>
              </a:spcAft>
              <a:defRPr sz="4000">
                <a:solidFill>
                  <a:schemeClr val="tx2"/>
                </a:solidFill>
                <a:latin typeface="Calibri" pitchFamily="34" charset="0"/>
              </a:defRPr>
            </a:lvl5pPr>
            <a:lvl6pPr marL="457200" algn="l" rtl="1" eaLnBrk="1" fontAlgn="base" hangingPunct="1">
              <a:spcBef>
                <a:spcPct val="0"/>
              </a:spcBef>
              <a:spcAft>
                <a:spcPct val="0"/>
              </a:spcAft>
              <a:defRPr sz="4000">
                <a:solidFill>
                  <a:schemeClr val="tx2"/>
                </a:solidFill>
                <a:latin typeface="Calibri" pitchFamily="34" charset="0"/>
              </a:defRPr>
            </a:lvl6pPr>
            <a:lvl7pPr marL="914400" algn="l" rtl="1" eaLnBrk="1" fontAlgn="base" hangingPunct="1">
              <a:spcBef>
                <a:spcPct val="0"/>
              </a:spcBef>
              <a:spcAft>
                <a:spcPct val="0"/>
              </a:spcAft>
              <a:defRPr sz="4000">
                <a:solidFill>
                  <a:schemeClr val="tx2"/>
                </a:solidFill>
                <a:latin typeface="Calibri" pitchFamily="34" charset="0"/>
              </a:defRPr>
            </a:lvl7pPr>
            <a:lvl8pPr marL="1371600" algn="l" rtl="1" eaLnBrk="1" fontAlgn="base" hangingPunct="1">
              <a:spcBef>
                <a:spcPct val="0"/>
              </a:spcBef>
              <a:spcAft>
                <a:spcPct val="0"/>
              </a:spcAft>
              <a:defRPr sz="4000">
                <a:solidFill>
                  <a:schemeClr val="tx2"/>
                </a:solidFill>
                <a:latin typeface="Calibri" pitchFamily="34" charset="0"/>
              </a:defRPr>
            </a:lvl8pPr>
            <a:lvl9pPr marL="1828800" algn="l" rtl="1" eaLnBrk="1" fontAlgn="base" hangingPunct="1">
              <a:spcBef>
                <a:spcPct val="0"/>
              </a:spcBef>
              <a:spcAft>
                <a:spcPct val="0"/>
              </a:spcAft>
              <a:defRPr sz="4000">
                <a:solidFill>
                  <a:schemeClr val="tx2"/>
                </a:solidFill>
                <a:latin typeface="Calibri" pitchFamily="34" charset="0"/>
              </a:defRPr>
            </a:lvl9pPr>
          </a:lstStyle>
          <a:p>
            <a:pPr rtl="0"/>
            <a:r>
              <a:rPr lang="en-US" sz="3200" dirty="0"/>
              <a:t>Number of Rejected Incidents FY 2017 - 2018</a:t>
            </a:r>
          </a:p>
        </p:txBody>
      </p:sp>
      <p:sp>
        <p:nvSpPr>
          <p:cNvPr id="2" name="TextBox 1"/>
          <p:cNvSpPr txBox="1"/>
          <p:nvPr/>
        </p:nvSpPr>
        <p:spPr>
          <a:xfrm>
            <a:off x="7175863" y="4354175"/>
            <a:ext cx="661851" cy="461665"/>
          </a:xfrm>
          <a:prstGeom prst="rect">
            <a:avLst/>
          </a:prstGeom>
          <a:noFill/>
          <a:ln>
            <a:solidFill>
              <a:srgbClr val="FF0000"/>
            </a:solidFill>
          </a:ln>
        </p:spPr>
        <p:txBody>
          <a:bodyPr wrap="square" rtlCol="0">
            <a:spAutoFit/>
          </a:bodyPr>
          <a:lstStyle/>
          <a:p>
            <a:pPr algn="ctr"/>
            <a:r>
              <a:rPr lang="en-US" sz="800" dirty="0" smtClean="0"/>
              <a:t>PI Project initiated by Nursing</a:t>
            </a:r>
            <a:endParaRPr lang="en-US" sz="800" dirty="0"/>
          </a:p>
        </p:txBody>
      </p:sp>
      <p:cxnSp>
        <p:nvCxnSpPr>
          <p:cNvPr id="8" name="Straight Arrow Connector 7"/>
          <p:cNvCxnSpPr/>
          <p:nvPr/>
        </p:nvCxnSpPr>
        <p:spPr>
          <a:xfrm>
            <a:off x="7498080" y="4815840"/>
            <a:ext cx="8709" cy="9927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4560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7476" y="455140"/>
            <a:ext cx="10396882" cy="1151965"/>
          </a:xfrm>
        </p:spPr>
        <p:txBody>
          <a:bodyPr/>
          <a:lstStyle/>
          <a:p>
            <a:endParaRPr lang="en-US" dirty="0"/>
          </a:p>
        </p:txBody>
      </p:sp>
      <p:pic>
        <p:nvPicPr>
          <p:cNvPr id="6" name="Picture 5"/>
          <p:cNvPicPr>
            <a:picLocks noChangeAspect="1"/>
          </p:cNvPicPr>
          <p:nvPr/>
        </p:nvPicPr>
        <p:blipFill rotWithShape="1">
          <a:blip r:embed="rId3"/>
          <a:srcRect l="306" t="5147" r="22615"/>
          <a:stretch/>
        </p:blipFill>
        <p:spPr>
          <a:xfrm>
            <a:off x="1567250" y="455140"/>
            <a:ext cx="8705334" cy="6024887"/>
          </a:xfrm>
          <a:prstGeom prst="rect">
            <a:avLst/>
          </a:prstGeom>
        </p:spPr>
      </p:pic>
      <p:cxnSp>
        <p:nvCxnSpPr>
          <p:cNvPr id="7" name="Straight Arrow Connector 6"/>
          <p:cNvCxnSpPr/>
          <p:nvPr/>
        </p:nvCxnSpPr>
        <p:spPr>
          <a:xfrm flipH="1" flipV="1">
            <a:off x="1843757" y="662250"/>
            <a:ext cx="249662" cy="507271"/>
          </a:xfrm>
          <a:prstGeom prst="straightConnector1">
            <a:avLst/>
          </a:prstGeom>
          <a:ln w="28575">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4108580" y="2267003"/>
            <a:ext cx="961053" cy="559837"/>
          </a:xfrm>
          <a:prstGeom prst="ellipse">
            <a:avLst/>
          </a:prstGeom>
          <a:noFill/>
          <a:ln w="25400" cap="rnd" cmpd="sng" algn="ctr">
            <a:solidFill>
              <a:srgbClr val="C42F1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Trebuchet MS" panose="020B0603020202020204"/>
              <a:ea typeface="+mn-ea"/>
              <a:cs typeface="+mn-cs"/>
            </a:endParaRPr>
          </a:p>
        </p:txBody>
      </p:sp>
      <p:sp>
        <p:nvSpPr>
          <p:cNvPr id="10" name="Oval 9"/>
          <p:cNvSpPr/>
          <p:nvPr/>
        </p:nvSpPr>
        <p:spPr>
          <a:xfrm>
            <a:off x="7416072" y="5121414"/>
            <a:ext cx="1093614" cy="982824"/>
          </a:xfrm>
          <a:prstGeom prst="ellipse">
            <a:avLst/>
          </a:prstGeom>
          <a:noFill/>
          <a:ln w="25400" cap="rnd" cmpd="sng" algn="ctr">
            <a:solidFill>
              <a:srgbClr val="C42F1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11356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8417" y="450669"/>
            <a:ext cx="10396882" cy="1151965"/>
          </a:xfrm>
          <a:prstGeom prst="rect">
            <a:avLst/>
          </a:prstGeom>
        </p:spPr>
        <p:txBody>
          <a:bodyPr/>
          <a:lstStyle>
            <a:lvl1pPr algn="l" rtl="1" eaLnBrk="1" fontAlgn="base" hangingPunct="1">
              <a:spcBef>
                <a:spcPct val="0"/>
              </a:spcBef>
              <a:spcAft>
                <a:spcPct val="0"/>
              </a:spcAft>
              <a:defRPr sz="4000" kern="1200">
                <a:solidFill>
                  <a:schemeClr val="tx2"/>
                </a:solidFill>
                <a:latin typeface="+mj-lt"/>
                <a:ea typeface="+mj-ea"/>
                <a:cs typeface="+mj-cs"/>
              </a:defRPr>
            </a:lvl1pPr>
            <a:lvl2pPr algn="l" rtl="1" eaLnBrk="1" fontAlgn="base" hangingPunct="1">
              <a:spcBef>
                <a:spcPct val="0"/>
              </a:spcBef>
              <a:spcAft>
                <a:spcPct val="0"/>
              </a:spcAft>
              <a:defRPr sz="4000">
                <a:solidFill>
                  <a:schemeClr val="tx2"/>
                </a:solidFill>
                <a:latin typeface="Calibri" pitchFamily="34" charset="0"/>
              </a:defRPr>
            </a:lvl2pPr>
            <a:lvl3pPr algn="l" rtl="1" eaLnBrk="1" fontAlgn="base" hangingPunct="1">
              <a:spcBef>
                <a:spcPct val="0"/>
              </a:spcBef>
              <a:spcAft>
                <a:spcPct val="0"/>
              </a:spcAft>
              <a:defRPr sz="4000">
                <a:solidFill>
                  <a:schemeClr val="tx2"/>
                </a:solidFill>
                <a:latin typeface="Calibri" pitchFamily="34" charset="0"/>
              </a:defRPr>
            </a:lvl3pPr>
            <a:lvl4pPr algn="l" rtl="1" eaLnBrk="1" fontAlgn="base" hangingPunct="1">
              <a:spcBef>
                <a:spcPct val="0"/>
              </a:spcBef>
              <a:spcAft>
                <a:spcPct val="0"/>
              </a:spcAft>
              <a:defRPr sz="4000">
                <a:solidFill>
                  <a:schemeClr val="tx2"/>
                </a:solidFill>
                <a:latin typeface="Calibri" pitchFamily="34" charset="0"/>
              </a:defRPr>
            </a:lvl4pPr>
            <a:lvl5pPr algn="l" rtl="1" eaLnBrk="1" fontAlgn="base" hangingPunct="1">
              <a:spcBef>
                <a:spcPct val="0"/>
              </a:spcBef>
              <a:spcAft>
                <a:spcPct val="0"/>
              </a:spcAft>
              <a:defRPr sz="4000">
                <a:solidFill>
                  <a:schemeClr val="tx2"/>
                </a:solidFill>
                <a:latin typeface="Calibri" pitchFamily="34" charset="0"/>
              </a:defRPr>
            </a:lvl5pPr>
            <a:lvl6pPr marL="457200" algn="l" rtl="1" eaLnBrk="1" fontAlgn="base" hangingPunct="1">
              <a:spcBef>
                <a:spcPct val="0"/>
              </a:spcBef>
              <a:spcAft>
                <a:spcPct val="0"/>
              </a:spcAft>
              <a:defRPr sz="4000">
                <a:solidFill>
                  <a:schemeClr val="tx2"/>
                </a:solidFill>
                <a:latin typeface="Calibri" pitchFamily="34" charset="0"/>
              </a:defRPr>
            </a:lvl6pPr>
            <a:lvl7pPr marL="914400" algn="l" rtl="1" eaLnBrk="1" fontAlgn="base" hangingPunct="1">
              <a:spcBef>
                <a:spcPct val="0"/>
              </a:spcBef>
              <a:spcAft>
                <a:spcPct val="0"/>
              </a:spcAft>
              <a:defRPr sz="4000">
                <a:solidFill>
                  <a:schemeClr val="tx2"/>
                </a:solidFill>
                <a:latin typeface="Calibri" pitchFamily="34" charset="0"/>
              </a:defRPr>
            </a:lvl7pPr>
            <a:lvl8pPr marL="1371600" algn="l" rtl="1" eaLnBrk="1" fontAlgn="base" hangingPunct="1">
              <a:spcBef>
                <a:spcPct val="0"/>
              </a:spcBef>
              <a:spcAft>
                <a:spcPct val="0"/>
              </a:spcAft>
              <a:defRPr sz="4000">
                <a:solidFill>
                  <a:schemeClr val="tx2"/>
                </a:solidFill>
                <a:latin typeface="Calibri" pitchFamily="34" charset="0"/>
              </a:defRPr>
            </a:lvl8pPr>
            <a:lvl9pPr marL="1828800" algn="l" rtl="1" eaLnBrk="1" fontAlgn="base" hangingPunct="1">
              <a:spcBef>
                <a:spcPct val="0"/>
              </a:spcBef>
              <a:spcAft>
                <a:spcPct val="0"/>
              </a:spcAft>
              <a:defRPr sz="4000">
                <a:solidFill>
                  <a:schemeClr val="tx2"/>
                </a:solidFill>
                <a:latin typeface="Calibri" pitchFamily="34" charset="0"/>
              </a:defRPr>
            </a:lvl9pPr>
          </a:lstStyle>
          <a:p>
            <a:pPr rtl="0"/>
            <a:r>
              <a:rPr lang="en-US" sz="3200" dirty="0"/>
              <a:t>Incidents by Level of Harm FY 2018</a:t>
            </a:r>
          </a:p>
        </p:txBody>
      </p:sp>
      <p:graphicFrame>
        <p:nvGraphicFramePr>
          <p:cNvPr id="5" name="Chart 4"/>
          <p:cNvGraphicFramePr>
            <a:graphicFrameLocks/>
          </p:cNvGraphicFramePr>
          <p:nvPr>
            <p:extLst>
              <p:ext uri="{D42A27DB-BD31-4B8C-83A1-F6EECF244321}">
                <p14:modId xmlns:p14="http://schemas.microsoft.com/office/powerpoint/2010/main" val="3515731581"/>
              </p:ext>
            </p:extLst>
          </p:nvPr>
        </p:nvGraphicFramePr>
        <p:xfrm>
          <a:off x="1611086" y="1297579"/>
          <a:ext cx="8865326" cy="5159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399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8417" y="450669"/>
            <a:ext cx="10396882" cy="1151965"/>
          </a:xfrm>
          <a:prstGeom prst="rect">
            <a:avLst/>
          </a:prstGeom>
        </p:spPr>
        <p:txBody>
          <a:bodyPr/>
          <a:lstStyle>
            <a:lvl1pPr algn="l" rtl="1" eaLnBrk="1" fontAlgn="base" hangingPunct="1">
              <a:spcBef>
                <a:spcPct val="0"/>
              </a:spcBef>
              <a:spcAft>
                <a:spcPct val="0"/>
              </a:spcAft>
              <a:defRPr sz="4000" kern="1200">
                <a:solidFill>
                  <a:schemeClr val="tx2"/>
                </a:solidFill>
                <a:latin typeface="+mj-lt"/>
                <a:ea typeface="+mj-ea"/>
                <a:cs typeface="+mj-cs"/>
              </a:defRPr>
            </a:lvl1pPr>
            <a:lvl2pPr algn="l" rtl="1" eaLnBrk="1" fontAlgn="base" hangingPunct="1">
              <a:spcBef>
                <a:spcPct val="0"/>
              </a:spcBef>
              <a:spcAft>
                <a:spcPct val="0"/>
              </a:spcAft>
              <a:defRPr sz="4000">
                <a:solidFill>
                  <a:schemeClr val="tx2"/>
                </a:solidFill>
                <a:latin typeface="Calibri" pitchFamily="34" charset="0"/>
              </a:defRPr>
            </a:lvl2pPr>
            <a:lvl3pPr algn="l" rtl="1" eaLnBrk="1" fontAlgn="base" hangingPunct="1">
              <a:spcBef>
                <a:spcPct val="0"/>
              </a:spcBef>
              <a:spcAft>
                <a:spcPct val="0"/>
              </a:spcAft>
              <a:defRPr sz="4000">
                <a:solidFill>
                  <a:schemeClr val="tx2"/>
                </a:solidFill>
                <a:latin typeface="Calibri" pitchFamily="34" charset="0"/>
              </a:defRPr>
            </a:lvl3pPr>
            <a:lvl4pPr algn="l" rtl="1" eaLnBrk="1" fontAlgn="base" hangingPunct="1">
              <a:spcBef>
                <a:spcPct val="0"/>
              </a:spcBef>
              <a:spcAft>
                <a:spcPct val="0"/>
              </a:spcAft>
              <a:defRPr sz="4000">
                <a:solidFill>
                  <a:schemeClr val="tx2"/>
                </a:solidFill>
                <a:latin typeface="Calibri" pitchFamily="34" charset="0"/>
              </a:defRPr>
            </a:lvl4pPr>
            <a:lvl5pPr algn="l" rtl="1" eaLnBrk="1" fontAlgn="base" hangingPunct="1">
              <a:spcBef>
                <a:spcPct val="0"/>
              </a:spcBef>
              <a:spcAft>
                <a:spcPct val="0"/>
              </a:spcAft>
              <a:defRPr sz="4000">
                <a:solidFill>
                  <a:schemeClr val="tx2"/>
                </a:solidFill>
                <a:latin typeface="Calibri" pitchFamily="34" charset="0"/>
              </a:defRPr>
            </a:lvl5pPr>
            <a:lvl6pPr marL="457200" algn="l" rtl="1" eaLnBrk="1" fontAlgn="base" hangingPunct="1">
              <a:spcBef>
                <a:spcPct val="0"/>
              </a:spcBef>
              <a:spcAft>
                <a:spcPct val="0"/>
              </a:spcAft>
              <a:defRPr sz="4000">
                <a:solidFill>
                  <a:schemeClr val="tx2"/>
                </a:solidFill>
                <a:latin typeface="Calibri" pitchFamily="34" charset="0"/>
              </a:defRPr>
            </a:lvl6pPr>
            <a:lvl7pPr marL="914400" algn="l" rtl="1" eaLnBrk="1" fontAlgn="base" hangingPunct="1">
              <a:spcBef>
                <a:spcPct val="0"/>
              </a:spcBef>
              <a:spcAft>
                <a:spcPct val="0"/>
              </a:spcAft>
              <a:defRPr sz="4000">
                <a:solidFill>
                  <a:schemeClr val="tx2"/>
                </a:solidFill>
                <a:latin typeface="Calibri" pitchFamily="34" charset="0"/>
              </a:defRPr>
            </a:lvl7pPr>
            <a:lvl8pPr marL="1371600" algn="l" rtl="1" eaLnBrk="1" fontAlgn="base" hangingPunct="1">
              <a:spcBef>
                <a:spcPct val="0"/>
              </a:spcBef>
              <a:spcAft>
                <a:spcPct val="0"/>
              </a:spcAft>
              <a:defRPr sz="4000">
                <a:solidFill>
                  <a:schemeClr val="tx2"/>
                </a:solidFill>
                <a:latin typeface="Calibri" pitchFamily="34" charset="0"/>
              </a:defRPr>
            </a:lvl8pPr>
            <a:lvl9pPr marL="1828800" algn="l" rtl="1" eaLnBrk="1" fontAlgn="base" hangingPunct="1">
              <a:spcBef>
                <a:spcPct val="0"/>
              </a:spcBef>
              <a:spcAft>
                <a:spcPct val="0"/>
              </a:spcAft>
              <a:defRPr sz="4000">
                <a:solidFill>
                  <a:schemeClr val="tx2"/>
                </a:solidFill>
                <a:latin typeface="Calibri" pitchFamily="34" charset="0"/>
              </a:defRPr>
            </a:lvl9pPr>
          </a:lstStyle>
          <a:p>
            <a:pPr defTabSz="914400"/>
            <a:r>
              <a:rPr lang="en-US" sz="3200" dirty="0"/>
              <a:t>Number of IA Per Initiating Department FY </a:t>
            </a:r>
            <a:r>
              <a:rPr lang="en-US" sz="3200" dirty="0" smtClean="0"/>
              <a:t>2018</a:t>
            </a:r>
            <a:endParaRPr lang="en-US" sz="3200" dirty="0"/>
          </a:p>
        </p:txBody>
      </p:sp>
      <p:graphicFrame>
        <p:nvGraphicFramePr>
          <p:cNvPr id="5" name="Chart 4"/>
          <p:cNvGraphicFramePr>
            <a:graphicFrameLocks/>
          </p:cNvGraphicFramePr>
          <p:nvPr>
            <p:extLst>
              <p:ext uri="{D42A27DB-BD31-4B8C-83A1-F6EECF244321}">
                <p14:modId xmlns:p14="http://schemas.microsoft.com/office/powerpoint/2010/main" val="451365342"/>
              </p:ext>
            </p:extLst>
          </p:nvPr>
        </p:nvGraphicFramePr>
        <p:xfrm>
          <a:off x="1598676" y="1234440"/>
          <a:ext cx="8331708" cy="49435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2703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17" y="450669"/>
            <a:ext cx="10396882" cy="1151965"/>
          </a:xfrm>
        </p:spPr>
        <p:txBody>
          <a:bodyPr/>
          <a:lstStyle/>
          <a:p>
            <a:r>
              <a:rPr lang="en-US" sz="3200" dirty="0"/>
              <a:t>Number of Intense Analysis/Case Reviews per Year</a:t>
            </a:r>
          </a:p>
        </p:txBody>
      </p:sp>
      <p:graphicFrame>
        <p:nvGraphicFramePr>
          <p:cNvPr id="4" name="Chart 3"/>
          <p:cNvGraphicFramePr>
            <a:graphicFrameLocks/>
          </p:cNvGraphicFramePr>
          <p:nvPr>
            <p:extLst>
              <p:ext uri="{D42A27DB-BD31-4B8C-83A1-F6EECF244321}">
                <p14:modId xmlns:p14="http://schemas.microsoft.com/office/powerpoint/2010/main" val="2739147464"/>
              </p:ext>
            </p:extLst>
          </p:nvPr>
        </p:nvGraphicFramePr>
        <p:xfrm>
          <a:off x="1819656" y="1602634"/>
          <a:ext cx="8449056" cy="48451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885908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8417" y="450669"/>
            <a:ext cx="10396882" cy="1151965"/>
          </a:xfrm>
          <a:prstGeom prst="rect">
            <a:avLst/>
          </a:prstGeom>
        </p:spPr>
        <p:txBody>
          <a:bodyPr/>
          <a:lstStyle>
            <a:lvl1pPr algn="l" rtl="1" eaLnBrk="1" fontAlgn="base" hangingPunct="1">
              <a:spcBef>
                <a:spcPct val="0"/>
              </a:spcBef>
              <a:spcAft>
                <a:spcPct val="0"/>
              </a:spcAft>
              <a:defRPr sz="4000" kern="1200">
                <a:solidFill>
                  <a:schemeClr val="tx2"/>
                </a:solidFill>
                <a:latin typeface="+mj-lt"/>
                <a:ea typeface="+mj-ea"/>
                <a:cs typeface="+mj-cs"/>
              </a:defRPr>
            </a:lvl1pPr>
            <a:lvl2pPr algn="l" rtl="1" eaLnBrk="1" fontAlgn="base" hangingPunct="1">
              <a:spcBef>
                <a:spcPct val="0"/>
              </a:spcBef>
              <a:spcAft>
                <a:spcPct val="0"/>
              </a:spcAft>
              <a:defRPr sz="4000">
                <a:solidFill>
                  <a:schemeClr val="tx2"/>
                </a:solidFill>
                <a:latin typeface="Calibri" pitchFamily="34" charset="0"/>
              </a:defRPr>
            </a:lvl2pPr>
            <a:lvl3pPr algn="l" rtl="1" eaLnBrk="1" fontAlgn="base" hangingPunct="1">
              <a:spcBef>
                <a:spcPct val="0"/>
              </a:spcBef>
              <a:spcAft>
                <a:spcPct val="0"/>
              </a:spcAft>
              <a:defRPr sz="4000">
                <a:solidFill>
                  <a:schemeClr val="tx2"/>
                </a:solidFill>
                <a:latin typeface="Calibri" pitchFamily="34" charset="0"/>
              </a:defRPr>
            </a:lvl3pPr>
            <a:lvl4pPr algn="l" rtl="1" eaLnBrk="1" fontAlgn="base" hangingPunct="1">
              <a:spcBef>
                <a:spcPct val="0"/>
              </a:spcBef>
              <a:spcAft>
                <a:spcPct val="0"/>
              </a:spcAft>
              <a:defRPr sz="4000">
                <a:solidFill>
                  <a:schemeClr val="tx2"/>
                </a:solidFill>
                <a:latin typeface="Calibri" pitchFamily="34" charset="0"/>
              </a:defRPr>
            </a:lvl4pPr>
            <a:lvl5pPr algn="l" rtl="1" eaLnBrk="1" fontAlgn="base" hangingPunct="1">
              <a:spcBef>
                <a:spcPct val="0"/>
              </a:spcBef>
              <a:spcAft>
                <a:spcPct val="0"/>
              </a:spcAft>
              <a:defRPr sz="4000">
                <a:solidFill>
                  <a:schemeClr val="tx2"/>
                </a:solidFill>
                <a:latin typeface="Calibri" pitchFamily="34" charset="0"/>
              </a:defRPr>
            </a:lvl5pPr>
            <a:lvl6pPr marL="457200" algn="l" rtl="1" eaLnBrk="1" fontAlgn="base" hangingPunct="1">
              <a:spcBef>
                <a:spcPct val="0"/>
              </a:spcBef>
              <a:spcAft>
                <a:spcPct val="0"/>
              </a:spcAft>
              <a:defRPr sz="4000">
                <a:solidFill>
                  <a:schemeClr val="tx2"/>
                </a:solidFill>
                <a:latin typeface="Calibri" pitchFamily="34" charset="0"/>
              </a:defRPr>
            </a:lvl6pPr>
            <a:lvl7pPr marL="914400" algn="l" rtl="1" eaLnBrk="1" fontAlgn="base" hangingPunct="1">
              <a:spcBef>
                <a:spcPct val="0"/>
              </a:spcBef>
              <a:spcAft>
                <a:spcPct val="0"/>
              </a:spcAft>
              <a:defRPr sz="4000">
                <a:solidFill>
                  <a:schemeClr val="tx2"/>
                </a:solidFill>
                <a:latin typeface="Calibri" pitchFamily="34" charset="0"/>
              </a:defRPr>
            </a:lvl7pPr>
            <a:lvl8pPr marL="1371600" algn="l" rtl="1" eaLnBrk="1" fontAlgn="base" hangingPunct="1">
              <a:spcBef>
                <a:spcPct val="0"/>
              </a:spcBef>
              <a:spcAft>
                <a:spcPct val="0"/>
              </a:spcAft>
              <a:defRPr sz="4000">
                <a:solidFill>
                  <a:schemeClr val="tx2"/>
                </a:solidFill>
                <a:latin typeface="Calibri" pitchFamily="34" charset="0"/>
              </a:defRPr>
            </a:lvl8pPr>
            <a:lvl9pPr marL="1828800" algn="l" rtl="1" eaLnBrk="1" fontAlgn="base" hangingPunct="1">
              <a:spcBef>
                <a:spcPct val="0"/>
              </a:spcBef>
              <a:spcAft>
                <a:spcPct val="0"/>
              </a:spcAft>
              <a:defRPr sz="4000">
                <a:solidFill>
                  <a:schemeClr val="tx2"/>
                </a:solidFill>
                <a:latin typeface="Calibri" pitchFamily="34" charset="0"/>
              </a:defRPr>
            </a:lvl9pPr>
          </a:lstStyle>
          <a:p>
            <a:pPr defTabSz="914400"/>
            <a:r>
              <a:rPr lang="en-US" sz="3200" dirty="0" smtClean="0"/>
              <a:t>Percent </a:t>
            </a:r>
            <a:r>
              <a:rPr lang="en-US" sz="3200" dirty="0"/>
              <a:t>overdue "under review" incidents / month </a:t>
            </a:r>
            <a:r>
              <a:rPr lang="en-US" sz="3200" dirty="0" smtClean="0"/>
              <a:t>2018</a:t>
            </a:r>
            <a:endParaRPr lang="en-US" sz="3200" dirty="0"/>
          </a:p>
        </p:txBody>
      </p:sp>
      <p:graphicFrame>
        <p:nvGraphicFramePr>
          <p:cNvPr id="6" name="Chart 5"/>
          <p:cNvGraphicFramePr>
            <a:graphicFrameLocks/>
          </p:cNvGraphicFramePr>
          <p:nvPr>
            <p:extLst>
              <p:ext uri="{D42A27DB-BD31-4B8C-83A1-F6EECF244321}">
                <p14:modId xmlns:p14="http://schemas.microsoft.com/office/powerpoint/2010/main" val="1957351575"/>
              </p:ext>
            </p:extLst>
          </p:nvPr>
        </p:nvGraphicFramePr>
        <p:xfrm>
          <a:off x="1534886" y="1428207"/>
          <a:ext cx="8802188" cy="50914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8079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8417" y="450669"/>
            <a:ext cx="10396882" cy="1151965"/>
          </a:xfrm>
          <a:prstGeom prst="rect">
            <a:avLst/>
          </a:prstGeom>
        </p:spPr>
        <p:txBody>
          <a:bodyPr/>
          <a:lstStyle>
            <a:lvl1pPr algn="l" rtl="1" eaLnBrk="1" fontAlgn="base" hangingPunct="1">
              <a:spcBef>
                <a:spcPct val="0"/>
              </a:spcBef>
              <a:spcAft>
                <a:spcPct val="0"/>
              </a:spcAft>
              <a:defRPr sz="4000" kern="1200">
                <a:solidFill>
                  <a:schemeClr val="tx2"/>
                </a:solidFill>
                <a:latin typeface="+mj-lt"/>
                <a:ea typeface="+mj-ea"/>
                <a:cs typeface="+mj-cs"/>
              </a:defRPr>
            </a:lvl1pPr>
            <a:lvl2pPr algn="l" rtl="1" eaLnBrk="1" fontAlgn="base" hangingPunct="1">
              <a:spcBef>
                <a:spcPct val="0"/>
              </a:spcBef>
              <a:spcAft>
                <a:spcPct val="0"/>
              </a:spcAft>
              <a:defRPr sz="4000">
                <a:solidFill>
                  <a:schemeClr val="tx2"/>
                </a:solidFill>
                <a:latin typeface="Calibri" pitchFamily="34" charset="0"/>
              </a:defRPr>
            </a:lvl2pPr>
            <a:lvl3pPr algn="l" rtl="1" eaLnBrk="1" fontAlgn="base" hangingPunct="1">
              <a:spcBef>
                <a:spcPct val="0"/>
              </a:spcBef>
              <a:spcAft>
                <a:spcPct val="0"/>
              </a:spcAft>
              <a:defRPr sz="4000">
                <a:solidFill>
                  <a:schemeClr val="tx2"/>
                </a:solidFill>
                <a:latin typeface="Calibri" pitchFamily="34" charset="0"/>
              </a:defRPr>
            </a:lvl3pPr>
            <a:lvl4pPr algn="l" rtl="1" eaLnBrk="1" fontAlgn="base" hangingPunct="1">
              <a:spcBef>
                <a:spcPct val="0"/>
              </a:spcBef>
              <a:spcAft>
                <a:spcPct val="0"/>
              </a:spcAft>
              <a:defRPr sz="4000">
                <a:solidFill>
                  <a:schemeClr val="tx2"/>
                </a:solidFill>
                <a:latin typeface="Calibri" pitchFamily="34" charset="0"/>
              </a:defRPr>
            </a:lvl4pPr>
            <a:lvl5pPr algn="l" rtl="1" eaLnBrk="1" fontAlgn="base" hangingPunct="1">
              <a:spcBef>
                <a:spcPct val="0"/>
              </a:spcBef>
              <a:spcAft>
                <a:spcPct val="0"/>
              </a:spcAft>
              <a:defRPr sz="4000">
                <a:solidFill>
                  <a:schemeClr val="tx2"/>
                </a:solidFill>
                <a:latin typeface="Calibri" pitchFamily="34" charset="0"/>
              </a:defRPr>
            </a:lvl5pPr>
            <a:lvl6pPr marL="457200" algn="l" rtl="1" eaLnBrk="1" fontAlgn="base" hangingPunct="1">
              <a:spcBef>
                <a:spcPct val="0"/>
              </a:spcBef>
              <a:spcAft>
                <a:spcPct val="0"/>
              </a:spcAft>
              <a:defRPr sz="4000">
                <a:solidFill>
                  <a:schemeClr val="tx2"/>
                </a:solidFill>
                <a:latin typeface="Calibri" pitchFamily="34" charset="0"/>
              </a:defRPr>
            </a:lvl6pPr>
            <a:lvl7pPr marL="914400" algn="l" rtl="1" eaLnBrk="1" fontAlgn="base" hangingPunct="1">
              <a:spcBef>
                <a:spcPct val="0"/>
              </a:spcBef>
              <a:spcAft>
                <a:spcPct val="0"/>
              </a:spcAft>
              <a:defRPr sz="4000">
                <a:solidFill>
                  <a:schemeClr val="tx2"/>
                </a:solidFill>
                <a:latin typeface="Calibri" pitchFamily="34" charset="0"/>
              </a:defRPr>
            </a:lvl7pPr>
            <a:lvl8pPr marL="1371600" algn="l" rtl="1" eaLnBrk="1" fontAlgn="base" hangingPunct="1">
              <a:spcBef>
                <a:spcPct val="0"/>
              </a:spcBef>
              <a:spcAft>
                <a:spcPct val="0"/>
              </a:spcAft>
              <a:defRPr sz="4000">
                <a:solidFill>
                  <a:schemeClr val="tx2"/>
                </a:solidFill>
                <a:latin typeface="Calibri" pitchFamily="34" charset="0"/>
              </a:defRPr>
            </a:lvl8pPr>
            <a:lvl9pPr marL="1828800" algn="l" rtl="1" eaLnBrk="1" fontAlgn="base" hangingPunct="1">
              <a:spcBef>
                <a:spcPct val="0"/>
              </a:spcBef>
              <a:spcAft>
                <a:spcPct val="0"/>
              </a:spcAft>
              <a:defRPr sz="4000">
                <a:solidFill>
                  <a:schemeClr val="tx2"/>
                </a:solidFill>
                <a:latin typeface="Calibri" pitchFamily="34" charset="0"/>
              </a:defRPr>
            </a:lvl9pPr>
          </a:lstStyle>
          <a:p>
            <a:pPr defTabSz="914400"/>
            <a:r>
              <a:rPr lang="en-US" sz="3200" dirty="0" smtClean="0"/>
              <a:t>Number </a:t>
            </a:r>
            <a:r>
              <a:rPr lang="en-US" sz="3200" dirty="0"/>
              <a:t>of Sentinel Events FY </a:t>
            </a:r>
            <a:r>
              <a:rPr lang="en-US" sz="3200" dirty="0" smtClean="0"/>
              <a:t>2018</a:t>
            </a:r>
            <a:endParaRPr lang="en-US" sz="3200"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2586388953"/>
              </p:ext>
            </p:extLst>
          </p:nvPr>
        </p:nvGraphicFramePr>
        <p:xfrm>
          <a:off x="685800" y="2063750"/>
          <a:ext cx="10394950" cy="3311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0305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8417" y="450669"/>
            <a:ext cx="10396882" cy="1151965"/>
          </a:xfrm>
          <a:prstGeom prst="rect">
            <a:avLst/>
          </a:prstGeom>
        </p:spPr>
        <p:txBody>
          <a:bodyPr/>
          <a:lstStyle>
            <a:lvl1pPr algn="l" rtl="1" eaLnBrk="1" fontAlgn="base" hangingPunct="1">
              <a:spcBef>
                <a:spcPct val="0"/>
              </a:spcBef>
              <a:spcAft>
                <a:spcPct val="0"/>
              </a:spcAft>
              <a:defRPr sz="4000" kern="1200">
                <a:solidFill>
                  <a:schemeClr val="tx2"/>
                </a:solidFill>
                <a:latin typeface="+mj-lt"/>
                <a:ea typeface="+mj-ea"/>
                <a:cs typeface="+mj-cs"/>
              </a:defRPr>
            </a:lvl1pPr>
            <a:lvl2pPr algn="l" rtl="1" eaLnBrk="1" fontAlgn="base" hangingPunct="1">
              <a:spcBef>
                <a:spcPct val="0"/>
              </a:spcBef>
              <a:spcAft>
                <a:spcPct val="0"/>
              </a:spcAft>
              <a:defRPr sz="4000">
                <a:solidFill>
                  <a:schemeClr val="tx2"/>
                </a:solidFill>
                <a:latin typeface="Calibri" pitchFamily="34" charset="0"/>
              </a:defRPr>
            </a:lvl2pPr>
            <a:lvl3pPr algn="l" rtl="1" eaLnBrk="1" fontAlgn="base" hangingPunct="1">
              <a:spcBef>
                <a:spcPct val="0"/>
              </a:spcBef>
              <a:spcAft>
                <a:spcPct val="0"/>
              </a:spcAft>
              <a:defRPr sz="4000">
                <a:solidFill>
                  <a:schemeClr val="tx2"/>
                </a:solidFill>
                <a:latin typeface="Calibri" pitchFamily="34" charset="0"/>
              </a:defRPr>
            </a:lvl3pPr>
            <a:lvl4pPr algn="l" rtl="1" eaLnBrk="1" fontAlgn="base" hangingPunct="1">
              <a:spcBef>
                <a:spcPct val="0"/>
              </a:spcBef>
              <a:spcAft>
                <a:spcPct val="0"/>
              </a:spcAft>
              <a:defRPr sz="4000">
                <a:solidFill>
                  <a:schemeClr val="tx2"/>
                </a:solidFill>
                <a:latin typeface="Calibri" pitchFamily="34" charset="0"/>
              </a:defRPr>
            </a:lvl4pPr>
            <a:lvl5pPr algn="l" rtl="1" eaLnBrk="1" fontAlgn="base" hangingPunct="1">
              <a:spcBef>
                <a:spcPct val="0"/>
              </a:spcBef>
              <a:spcAft>
                <a:spcPct val="0"/>
              </a:spcAft>
              <a:defRPr sz="4000">
                <a:solidFill>
                  <a:schemeClr val="tx2"/>
                </a:solidFill>
                <a:latin typeface="Calibri" pitchFamily="34" charset="0"/>
              </a:defRPr>
            </a:lvl5pPr>
            <a:lvl6pPr marL="457200" algn="l" rtl="1" eaLnBrk="1" fontAlgn="base" hangingPunct="1">
              <a:spcBef>
                <a:spcPct val="0"/>
              </a:spcBef>
              <a:spcAft>
                <a:spcPct val="0"/>
              </a:spcAft>
              <a:defRPr sz="4000">
                <a:solidFill>
                  <a:schemeClr val="tx2"/>
                </a:solidFill>
                <a:latin typeface="Calibri" pitchFamily="34" charset="0"/>
              </a:defRPr>
            </a:lvl6pPr>
            <a:lvl7pPr marL="914400" algn="l" rtl="1" eaLnBrk="1" fontAlgn="base" hangingPunct="1">
              <a:spcBef>
                <a:spcPct val="0"/>
              </a:spcBef>
              <a:spcAft>
                <a:spcPct val="0"/>
              </a:spcAft>
              <a:defRPr sz="4000">
                <a:solidFill>
                  <a:schemeClr val="tx2"/>
                </a:solidFill>
                <a:latin typeface="Calibri" pitchFamily="34" charset="0"/>
              </a:defRPr>
            </a:lvl7pPr>
            <a:lvl8pPr marL="1371600" algn="l" rtl="1" eaLnBrk="1" fontAlgn="base" hangingPunct="1">
              <a:spcBef>
                <a:spcPct val="0"/>
              </a:spcBef>
              <a:spcAft>
                <a:spcPct val="0"/>
              </a:spcAft>
              <a:defRPr sz="4000">
                <a:solidFill>
                  <a:schemeClr val="tx2"/>
                </a:solidFill>
                <a:latin typeface="Calibri" pitchFamily="34" charset="0"/>
              </a:defRPr>
            </a:lvl8pPr>
            <a:lvl9pPr marL="1828800" algn="l" rtl="1" eaLnBrk="1" fontAlgn="base" hangingPunct="1">
              <a:spcBef>
                <a:spcPct val="0"/>
              </a:spcBef>
              <a:spcAft>
                <a:spcPct val="0"/>
              </a:spcAft>
              <a:defRPr sz="4000">
                <a:solidFill>
                  <a:schemeClr val="tx2"/>
                </a:solidFill>
                <a:latin typeface="Calibri" pitchFamily="34" charset="0"/>
              </a:defRPr>
            </a:lvl9pPr>
          </a:lstStyle>
          <a:p>
            <a:pPr defTabSz="914400"/>
            <a:r>
              <a:rPr lang="en-US" sz="3100" dirty="0"/>
              <a:t>Number of Sentinel Events Actions assigned by </a:t>
            </a:r>
            <a:r>
              <a:rPr lang="en-US" sz="3100" dirty="0" smtClean="0"/>
              <a:t>Department</a:t>
            </a:r>
            <a:endParaRPr lang="en-US" sz="3100" dirty="0"/>
          </a:p>
        </p:txBody>
      </p:sp>
      <p:graphicFrame>
        <p:nvGraphicFramePr>
          <p:cNvPr id="7" name="Chart 6"/>
          <p:cNvGraphicFramePr>
            <a:graphicFrameLocks/>
          </p:cNvGraphicFramePr>
          <p:nvPr>
            <p:extLst>
              <p:ext uri="{D42A27DB-BD31-4B8C-83A1-F6EECF244321}">
                <p14:modId xmlns:p14="http://schemas.microsoft.com/office/powerpoint/2010/main" val="3383456745"/>
              </p:ext>
            </p:extLst>
          </p:nvPr>
        </p:nvGraphicFramePr>
        <p:xfrm>
          <a:off x="1605097" y="1602635"/>
          <a:ext cx="7765325" cy="48842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5896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8417" y="450669"/>
            <a:ext cx="10396882" cy="1151965"/>
          </a:xfrm>
          <a:prstGeom prst="rect">
            <a:avLst/>
          </a:prstGeom>
        </p:spPr>
        <p:txBody>
          <a:bodyPr/>
          <a:lstStyle>
            <a:lvl1pPr algn="l" rtl="1" eaLnBrk="1" fontAlgn="base" hangingPunct="1">
              <a:spcBef>
                <a:spcPct val="0"/>
              </a:spcBef>
              <a:spcAft>
                <a:spcPct val="0"/>
              </a:spcAft>
              <a:defRPr sz="4000" kern="1200">
                <a:solidFill>
                  <a:schemeClr val="tx2"/>
                </a:solidFill>
                <a:latin typeface="+mj-lt"/>
                <a:ea typeface="+mj-ea"/>
                <a:cs typeface="+mj-cs"/>
              </a:defRPr>
            </a:lvl1pPr>
            <a:lvl2pPr algn="l" rtl="1" eaLnBrk="1" fontAlgn="base" hangingPunct="1">
              <a:spcBef>
                <a:spcPct val="0"/>
              </a:spcBef>
              <a:spcAft>
                <a:spcPct val="0"/>
              </a:spcAft>
              <a:defRPr sz="4000">
                <a:solidFill>
                  <a:schemeClr val="tx2"/>
                </a:solidFill>
                <a:latin typeface="Calibri" pitchFamily="34" charset="0"/>
              </a:defRPr>
            </a:lvl2pPr>
            <a:lvl3pPr algn="l" rtl="1" eaLnBrk="1" fontAlgn="base" hangingPunct="1">
              <a:spcBef>
                <a:spcPct val="0"/>
              </a:spcBef>
              <a:spcAft>
                <a:spcPct val="0"/>
              </a:spcAft>
              <a:defRPr sz="4000">
                <a:solidFill>
                  <a:schemeClr val="tx2"/>
                </a:solidFill>
                <a:latin typeface="Calibri" pitchFamily="34" charset="0"/>
              </a:defRPr>
            </a:lvl3pPr>
            <a:lvl4pPr algn="l" rtl="1" eaLnBrk="1" fontAlgn="base" hangingPunct="1">
              <a:spcBef>
                <a:spcPct val="0"/>
              </a:spcBef>
              <a:spcAft>
                <a:spcPct val="0"/>
              </a:spcAft>
              <a:defRPr sz="4000">
                <a:solidFill>
                  <a:schemeClr val="tx2"/>
                </a:solidFill>
                <a:latin typeface="Calibri" pitchFamily="34" charset="0"/>
              </a:defRPr>
            </a:lvl4pPr>
            <a:lvl5pPr algn="l" rtl="1" eaLnBrk="1" fontAlgn="base" hangingPunct="1">
              <a:spcBef>
                <a:spcPct val="0"/>
              </a:spcBef>
              <a:spcAft>
                <a:spcPct val="0"/>
              </a:spcAft>
              <a:defRPr sz="4000">
                <a:solidFill>
                  <a:schemeClr val="tx2"/>
                </a:solidFill>
                <a:latin typeface="Calibri" pitchFamily="34" charset="0"/>
              </a:defRPr>
            </a:lvl5pPr>
            <a:lvl6pPr marL="457200" algn="l" rtl="1" eaLnBrk="1" fontAlgn="base" hangingPunct="1">
              <a:spcBef>
                <a:spcPct val="0"/>
              </a:spcBef>
              <a:spcAft>
                <a:spcPct val="0"/>
              </a:spcAft>
              <a:defRPr sz="4000">
                <a:solidFill>
                  <a:schemeClr val="tx2"/>
                </a:solidFill>
                <a:latin typeface="Calibri" pitchFamily="34" charset="0"/>
              </a:defRPr>
            </a:lvl6pPr>
            <a:lvl7pPr marL="914400" algn="l" rtl="1" eaLnBrk="1" fontAlgn="base" hangingPunct="1">
              <a:spcBef>
                <a:spcPct val="0"/>
              </a:spcBef>
              <a:spcAft>
                <a:spcPct val="0"/>
              </a:spcAft>
              <a:defRPr sz="4000">
                <a:solidFill>
                  <a:schemeClr val="tx2"/>
                </a:solidFill>
                <a:latin typeface="Calibri" pitchFamily="34" charset="0"/>
              </a:defRPr>
            </a:lvl7pPr>
            <a:lvl8pPr marL="1371600" algn="l" rtl="1" eaLnBrk="1" fontAlgn="base" hangingPunct="1">
              <a:spcBef>
                <a:spcPct val="0"/>
              </a:spcBef>
              <a:spcAft>
                <a:spcPct val="0"/>
              </a:spcAft>
              <a:defRPr sz="4000">
                <a:solidFill>
                  <a:schemeClr val="tx2"/>
                </a:solidFill>
                <a:latin typeface="Calibri" pitchFamily="34" charset="0"/>
              </a:defRPr>
            </a:lvl8pPr>
            <a:lvl9pPr marL="1828800" algn="l" rtl="1" eaLnBrk="1" fontAlgn="base" hangingPunct="1">
              <a:spcBef>
                <a:spcPct val="0"/>
              </a:spcBef>
              <a:spcAft>
                <a:spcPct val="0"/>
              </a:spcAft>
              <a:defRPr sz="4000">
                <a:solidFill>
                  <a:schemeClr val="tx2"/>
                </a:solidFill>
                <a:latin typeface="Calibri" pitchFamily="34" charset="0"/>
              </a:defRPr>
            </a:lvl9pPr>
          </a:lstStyle>
          <a:p>
            <a:pPr defTabSz="914400"/>
            <a:r>
              <a:rPr lang="en-US" sz="3200" dirty="0"/>
              <a:t>SE Action Plan Status FY </a:t>
            </a:r>
            <a:r>
              <a:rPr lang="en-US" sz="3200" dirty="0" smtClean="0"/>
              <a:t>2018</a:t>
            </a:r>
            <a:endParaRPr lang="en-US" sz="3200" dirty="0"/>
          </a:p>
        </p:txBody>
      </p:sp>
      <p:graphicFrame>
        <p:nvGraphicFramePr>
          <p:cNvPr id="6" name="Chart 5"/>
          <p:cNvGraphicFramePr>
            <a:graphicFrameLocks/>
          </p:cNvGraphicFramePr>
          <p:nvPr>
            <p:extLst>
              <p:ext uri="{D42A27DB-BD31-4B8C-83A1-F6EECF244321}">
                <p14:modId xmlns:p14="http://schemas.microsoft.com/office/powerpoint/2010/main" val="2792598689"/>
              </p:ext>
            </p:extLst>
          </p:nvPr>
        </p:nvGraphicFramePr>
        <p:xfrm>
          <a:off x="398417" y="993864"/>
          <a:ext cx="7889966" cy="54156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32712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8417" y="450669"/>
            <a:ext cx="10396882" cy="1151965"/>
          </a:xfrm>
          <a:prstGeom prst="rect">
            <a:avLst/>
          </a:prstGeom>
        </p:spPr>
        <p:txBody>
          <a:bodyPr/>
          <a:lstStyle>
            <a:lvl1pPr algn="l" rtl="1" eaLnBrk="1" fontAlgn="base" hangingPunct="1">
              <a:spcBef>
                <a:spcPct val="0"/>
              </a:spcBef>
              <a:spcAft>
                <a:spcPct val="0"/>
              </a:spcAft>
              <a:defRPr sz="4000" kern="1200">
                <a:solidFill>
                  <a:schemeClr val="tx2"/>
                </a:solidFill>
                <a:latin typeface="+mj-lt"/>
                <a:ea typeface="+mj-ea"/>
                <a:cs typeface="+mj-cs"/>
              </a:defRPr>
            </a:lvl1pPr>
            <a:lvl2pPr algn="l" rtl="1" eaLnBrk="1" fontAlgn="base" hangingPunct="1">
              <a:spcBef>
                <a:spcPct val="0"/>
              </a:spcBef>
              <a:spcAft>
                <a:spcPct val="0"/>
              </a:spcAft>
              <a:defRPr sz="4000">
                <a:solidFill>
                  <a:schemeClr val="tx2"/>
                </a:solidFill>
                <a:latin typeface="Calibri" pitchFamily="34" charset="0"/>
              </a:defRPr>
            </a:lvl2pPr>
            <a:lvl3pPr algn="l" rtl="1" eaLnBrk="1" fontAlgn="base" hangingPunct="1">
              <a:spcBef>
                <a:spcPct val="0"/>
              </a:spcBef>
              <a:spcAft>
                <a:spcPct val="0"/>
              </a:spcAft>
              <a:defRPr sz="4000">
                <a:solidFill>
                  <a:schemeClr val="tx2"/>
                </a:solidFill>
                <a:latin typeface="Calibri" pitchFamily="34" charset="0"/>
              </a:defRPr>
            </a:lvl3pPr>
            <a:lvl4pPr algn="l" rtl="1" eaLnBrk="1" fontAlgn="base" hangingPunct="1">
              <a:spcBef>
                <a:spcPct val="0"/>
              </a:spcBef>
              <a:spcAft>
                <a:spcPct val="0"/>
              </a:spcAft>
              <a:defRPr sz="4000">
                <a:solidFill>
                  <a:schemeClr val="tx2"/>
                </a:solidFill>
                <a:latin typeface="Calibri" pitchFamily="34" charset="0"/>
              </a:defRPr>
            </a:lvl4pPr>
            <a:lvl5pPr algn="l" rtl="1" eaLnBrk="1" fontAlgn="base" hangingPunct="1">
              <a:spcBef>
                <a:spcPct val="0"/>
              </a:spcBef>
              <a:spcAft>
                <a:spcPct val="0"/>
              </a:spcAft>
              <a:defRPr sz="4000">
                <a:solidFill>
                  <a:schemeClr val="tx2"/>
                </a:solidFill>
                <a:latin typeface="Calibri" pitchFamily="34" charset="0"/>
              </a:defRPr>
            </a:lvl5pPr>
            <a:lvl6pPr marL="457200" algn="l" rtl="1" eaLnBrk="1" fontAlgn="base" hangingPunct="1">
              <a:spcBef>
                <a:spcPct val="0"/>
              </a:spcBef>
              <a:spcAft>
                <a:spcPct val="0"/>
              </a:spcAft>
              <a:defRPr sz="4000">
                <a:solidFill>
                  <a:schemeClr val="tx2"/>
                </a:solidFill>
                <a:latin typeface="Calibri" pitchFamily="34" charset="0"/>
              </a:defRPr>
            </a:lvl6pPr>
            <a:lvl7pPr marL="914400" algn="l" rtl="1" eaLnBrk="1" fontAlgn="base" hangingPunct="1">
              <a:spcBef>
                <a:spcPct val="0"/>
              </a:spcBef>
              <a:spcAft>
                <a:spcPct val="0"/>
              </a:spcAft>
              <a:defRPr sz="4000">
                <a:solidFill>
                  <a:schemeClr val="tx2"/>
                </a:solidFill>
                <a:latin typeface="Calibri" pitchFamily="34" charset="0"/>
              </a:defRPr>
            </a:lvl7pPr>
            <a:lvl8pPr marL="1371600" algn="l" rtl="1" eaLnBrk="1" fontAlgn="base" hangingPunct="1">
              <a:spcBef>
                <a:spcPct val="0"/>
              </a:spcBef>
              <a:spcAft>
                <a:spcPct val="0"/>
              </a:spcAft>
              <a:defRPr sz="4000">
                <a:solidFill>
                  <a:schemeClr val="tx2"/>
                </a:solidFill>
                <a:latin typeface="Calibri" pitchFamily="34" charset="0"/>
              </a:defRPr>
            </a:lvl8pPr>
            <a:lvl9pPr marL="1828800" algn="l" rtl="1" eaLnBrk="1" fontAlgn="base" hangingPunct="1">
              <a:spcBef>
                <a:spcPct val="0"/>
              </a:spcBef>
              <a:spcAft>
                <a:spcPct val="0"/>
              </a:spcAft>
              <a:defRPr sz="4000">
                <a:solidFill>
                  <a:schemeClr val="tx2"/>
                </a:solidFill>
                <a:latin typeface="Calibri" pitchFamily="34" charset="0"/>
              </a:defRPr>
            </a:lvl9pPr>
          </a:lstStyle>
          <a:p>
            <a:pPr defTabSz="914400"/>
            <a:r>
              <a:rPr lang="en-US" sz="3200" dirty="0"/>
              <a:t>M&amp;M Referrals FY </a:t>
            </a:r>
            <a:r>
              <a:rPr lang="en-US" sz="3200" dirty="0" smtClean="0"/>
              <a:t>2018</a:t>
            </a:r>
            <a:endParaRPr lang="en-US" sz="3200" dirty="0"/>
          </a:p>
        </p:txBody>
      </p:sp>
      <p:graphicFrame>
        <p:nvGraphicFramePr>
          <p:cNvPr id="5" name="Chart 4"/>
          <p:cNvGraphicFramePr>
            <a:graphicFrameLocks/>
          </p:cNvGraphicFramePr>
          <p:nvPr>
            <p:extLst>
              <p:ext uri="{D42A27DB-BD31-4B8C-83A1-F6EECF244321}">
                <p14:modId xmlns:p14="http://schemas.microsoft.com/office/powerpoint/2010/main" val="324760989"/>
              </p:ext>
            </p:extLst>
          </p:nvPr>
        </p:nvGraphicFramePr>
        <p:xfrm>
          <a:off x="1590539" y="1349829"/>
          <a:ext cx="8781370" cy="50568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3993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8417" y="450669"/>
            <a:ext cx="10396882" cy="1151965"/>
          </a:xfrm>
          <a:prstGeom prst="rect">
            <a:avLst/>
          </a:prstGeom>
        </p:spPr>
        <p:txBody>
          <a:bodyPr/>
          <a:lstStyle>
            <a:lvl1pPr algn="l" rtl="1" eaLnBrk="1" fontAlgn="base" hangingPunct="1">
              <a:spcBef>
                <a:spcPct val="0"/>
              </a:spcBef>
              <a:spcAft>
                <a:spcPct val="0"/>
              </a:spcAft>
              <a:defRPr sz="4000" kern="1200">
                <a:solidFill>
                  <a:schemeClr val="tx2"/>
                </a:solidFill>
                <a:latin typeface="+mj-lt"/>
                <a:ea typeface="+mj-ea"/>
                <a:cs typeface="+mj-cs"/>
              </a:defRPr>
            </a:lvl1pPr>
            <a:lvl2pPr algn="l" rtl="1" eaLnBrk="1" fontAlgn="base" hangingPunct="1">
              <a:spcBef>
                <a:spcPct val="0"/>
              </a:spcBef>
              <a:spcAft>
                <a:spcPct val="0"/>
              </a:spcAft>
              <a:defRPr sz="4000">
                <a:solidFill>
                  <a:schemeClr val="tx2"/>
                </a:solidFill>
                <a:latin typeface="Calibri" pitchFamily="34" charset="0"/>
              </a:defRPr>
            </a:lvl2pPr>
            <a:lvl3pPr algn="l" rtl="1" eaLnBrk="1" fontAlgn="base" hangingPunct="1">
              <a:spcBef>
                <a:spcPct val="0"/>
              </a:spcBef>
              <a:spcAft>
                <a:spcPct val="0"/>
              </a:spcAft>
              <a:defRPr sz="4000">
                <a:solidFill>
                  <a:schemeClr val="tx2"/>
                </a:solidFill>
                <a:latin typeface="Calibri" pitchFamily="34" charset="0"/>
              </a:defRPr>
            </a:lvl3pPr>
            <a:lvl4pPr algn="l" rtl="1" eaLnBrk="1" fontAlgn="base" hangingPunct="1">
              <a:spcBef>
                <a:spcPct val="0"/>
              </a:spcBef>
              <a:spcAft>
                <a:spcPct val="0"/>
              </a:spcAft>
              <a:defRPr sz="4000">
                <a:solidFill>
                  <a:schemeClr val="tx2"/>
                </a:solidFill>
                <a:latin typeface="Calibri" pitchFamily="34" charset="0"/>
              </a:defRPr>
            </a:lvl4pPr>
            <a:lvl5pPr algn="l" rtl="1" eaLnBrk="1" fontAlgn="base" hangingPunct="1">
              <a:spcBef>
                <a:spcPct val="0"/>
              </a:spcBef>
              <a:spcAft>
                <a:spcPct val="0"/>
              </a:spcAft>
              <a:defRPr sz="4000">
                <a:solidFill>
                  <a:schemeClr val="tx2"/>
                </a:solidFill>
                <a:latin typeface="Calibri" pitchFamily="34" charset="0"/>
              </a:defRPr>
            </a:lvl5pPr>
            <a:lvl6pPr marL="457200" algn="l" rtl="1" eaLnBrk="1" fontAlgn="base" hangingPunct="1">
              <a:spcBef>
                <a:spcPct val="0"/>
              </a:spcBef>
              <a:spcAft>
                <a:spcPct val="0"/>
              </a:spcAft>
              <a:defRPr sz="4000">
                <a:solidFill>
                  <a:schemeClr val="tx2"/>
                </a:solidFill>
                <a:latin typeface="Calibri" pitchFamily="34" charset="0"/>
              </a:defRPr>
            </a:lvl6pPr>
            <a:lvl7pPr marL="914400" algn="l" rtl="1" eaLnBrk="1" fontAlgn="base" hangingPunct="1">
              <a:spcBef>
                <a:spcPct val="0"/>
              </a:spcBef>
              <a:spcAft>
                <a:spcPct val="0"/>
              </a:spcAft>
              <a:defRPr sz="4000">
                <a:solidFill>
                  <a:schemeClr val="tx2"/>
                </a:solidFill>
                <a:latin typeface="Calibri" pitchFamily="34" charset="0"/>
              </a:defRPr>
            </a:lvl7pPr>
            <a:lvl8pPr marL="1371600" algn="l" rtl="1" eaLnBrk="1" fontAlgn="base" hangingPunct="1">
              <a:spcBef>
                <a:spcPct val="0"/>
              </a:spcBef>
              <a:spcAft>
                <a:spcPct val="0"/>
              </a:spcAft>
              <a:defRPr sz="4000">
                <a:solidFill>
                  <a:schemeClr val="tx2"/>
                </a:solidFill>
                <a:latin typeface="Calibri" pitchFamily="34" charset="0"/>
              </a:defRPr>
            </a:lvl8pPr>
            <a:lvl9pPr marL="1828800" algn="l" rtl="1" eaLnBrk="1" fontAlgn="base" hangingPunct="1">
              <a:spcBef>
                <a:spcPct val="0"/>
              </a:spcBef>
              <a:spcAft>
                <a:spcPct val="0"/>
              </a:spcAft>
              <a:defRPr sz="4000">
                <a:solidFill>
                  <a:schemeClr val="tx2"/>
                </a:solidFill>
                <a:latin typeface="Calibri" pitchFamily="34" charset="0"/>
              </a:defRPr>
            </a:lvl9pPr>
          </a:lstStyle>
          <a:p>
            <a:pPr defTabSz="914400"/>
            <a:r>
              <a:rPr lang="en-US" sz="3200" dirty="0" smtClean="0"/>
              <a:t>Number </a:t>
            </a:r>
            <a:r>
              <a:rPr lang="en-US" sz="3200" dirty="0"/>
              <a:t>of assigned actions by “start date" FY 2017-2018</a:t>
            </a:r>
          </a:p>
        </p:txBody>
      </p:sp>
      <p:graphicFrame>
        <p:nvGraphicFramePr>
          <p:cNvPr id="5" name="Chart 4"/>
          <p:cNvGraphicFramePr>
            <a:graphicFrameLocks/>
          </p:cNvGraphicFramePr>
          <p:nvPr>
            <p:extLst>
              <p:ext uri="{D42A27DB-BD31-4B8C-83A1-F6EECF244321}">
                <p14:modId xmlns:p14="http://schemas.microsoft.com/office/powerpoint/2010/main" val="86369534"/>
              </p:ext>
            </p:extLst>
          </p:nvPr>
        </p:nvGraphicFramePr>
        <p:xfrm>
          <a:off x="1428205" y="1079861"/>
          <a:ext cx="9209042" cy="54692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6337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8417" y="450669"/>
            <a:ext cx="10396882" cy="1151965"/>
          </a:xfrm>
          <a:prstGeom prst="rect">
            <a:avLst/>
          </a:prstGeom>
        </p:spPr>
        <p:txBody>
          <a:bodyPr/>
          <a:lstStyle>
            <a:lvl1pPr algn="l" rtl="1" eaLnBrk="1" fontAlgn="base" hangingPunct="1">
              <a:spcBef>
                <a:spcPct val="0"/>
              </a:spcBef>
              <a:spcAft>
                <a:spcPct val="0"/>
              </a:spcAft>
              <a:defRPr sz="4000" kern="1200">
                <a:solidFill>
                  <a:schemeClr val="tx2"/>
                </a:solidFill>
                <a:latin typeface="+mj-lt"/>
                <a:ea typeface="+mj-ea"/>
                <a:cs typeface="+mj-cs"/>
              </a:defRPr>
            </a:lvl1pPr>
            <a:lvl2pPr algn="l" rtl="1" eaLnBrk="1" fontAlgn="base" hangingPunct="1">
              <a:spcBef>
                <a:spcPct val="0"/>
              </a:spcBef>
              <a:spcAft>
                <a:spcPct val="0"/>
              </a:spcAft>
              <a:defRPr sz="4000">
                <a:solidFill>
                  <a:schemeClr val="tx2"/>
                </a:solidFill>
                <a:latin typeface="Calibri" pitchFamily="34" charset="0"/>
              </a:defRPr>
            </a:lvl2pPr>
            <a:lvl3pPr algn="l" rtl="1" eaLnBrk="1" fontAlgn="base" hangingPunct="1">
              <a:spcBef>
                <a:spcPct val="0"/>
              </a:spcBef>
              <a:spcAft>
                <a:spcPct val="0"/>
              </a:spcAft>
              <a:defRPr sz="4000">
                <a:solidFill>
                  <a:schemeClr val="tx2"/>
                </a:solidFill>
                <a:latin typeface="Calibri" pitchFamily="34" charset="0"/>
              </a:defRPr>
            </a:lvl3pPr>
            <a:lvl4pPr algn="l" rtl="1" eaLnBrk="1" fontAlgn="base" hangingPunct="1">
              <a:spcBef>
                <a:spcPct val="0"/>
              </a:spcBef>
              <a:spcAft>
                <a:spcPct val="0"/>
              </a:spcAft>
              <a:defRPr sz="4000">
                <a:solidFill>
                  <a:schemeClr val="tx2"/>
                </a:solidFill>
                <a:latin typeface="Calibri" pitchFamily="34" charset="0"/>
              </a:defRPr>
            </a:lvl4pPr>
            <a:lvl5pPr algn="l" rtl="1" eaLnBrk="1" fontAlgn="base" hangingPunct="1">
              <a:spcBef>
                <a:spcPct val="0"/>
              </a:spcBef>
              <a:spcAft>
                <a:spcPct val="0"/>
              </a:spcAft>
              <a:defRPr sz="4000">
                <a:solidFill>
                  <a:schemeClr val="tx2"/>
                </a:solidFill>
                <a:latin typeface="Calibri" pitchFamily="34" charset="0"/>
              </a:defRPr>
            </a:lvl5pPr>
            <a:lvl6pPr marL="457200" algn="l" rtl="1" eaLnBrk="1" fontAlgn="base" hangingPunct="1">
              <a:spcBef>
                <a:spcPct val="0"/>
              </a:spcBef>
              <a:spcAft>
                <a:spcPct val="0"/>
              </a:spcAft>
              <a:defRPr sz="4000">
                <a:solidFill>
                  <a:schemeClr val="tx2"/>
                </a:solidFill>
                <a:latin typeface="Calibri" pitchFamily="34" charset="0"/>
              </a:defRPr>
            </a:lvl6pPr>
            <a:lvl7pPr marL="914400" algn="l" rtl="1" eaLnBrk="1" fontAlgn="base" hangingPunct="1">
              <a:spcBef>
                <a:spcPct val="0"/>
              </a:spcBef>
              <a:spcAft>
                <a:spcPct val="0"/>
              </a:spcAft>
              <a:defRPr sz="4000">
                <a:solidFill>
                  <a:schemeClr val="tx2"/>
                </a:solidFill>
                <a:latin typeface="Calibri" pitchFamily="34" charset="0"/>
              </a:defRPr>
            </a:lvl7pPr>
            <a:lvl8pPr marL="1371600" algn="l" rtl="1" eaLnBrk="1" fontAlgn="base" hangingPunct="1">
              <a:spcBef>
                <a:spcPct val="0"/>
              </a:spcBef>
              <a:spcAft>
                <a:spcPct val="0"/>
              </a:spcAft>
              <a:defRPr sz="4000">
                <a:solidFill>
                  <a:schemeClr val="tx2"/>
                </a:solidFill>
                <a:latin typeface="Calibri" pitchFamily="34" charset="0"/>
              </a:defRPr>
            </a:lvl8pPr>
            <a:lvl9pPr marL="1828800" algn="l" rtl="1" eaLnBrk="1" fontAlgn="base" hangingPunct="1">
              <a:spcBef>
                <a:spcPct val="0"/>
              </a:spcBef>
              <a:spcAft>
                <a:spcPct val="0"/>
              </a:spcAft>
              <a:defRPr sz="4000">
                <a:solidFill>
                  <a:schemeClr val="tx2"/>
                </a:solidFill>
                <a:latin typeface="Calibri" pitchFamily="34" charset="0"/>
              </a:defRPr>
            </a:lvl9pPr>
          </a:lstStyle>
          <a:p>
            <a:pPr rtl="0"/>
            <a:r>
              <a:rPr lang="en-US" sz="3200" dirty="0"/>
              <a:t>Actions by Assigned by ('From')</a:t>
            </a:r>
          </a:p>
        </p:txBody>
      </p:sp>
      <p:graphicFrame>
        <p:nvGraphicFramePr>
          <p:cNvPr id="5" name="Chart 4"/>
          <p:cNvGraphicFramePr>
            <a:graphicFrameLocks/>
          </p:cNvGraphicFramePr>
          <p:nvPr>
            <p:extLst>
              <p:ext uri="{D42A27DB-BD31-4B8C-83A1-F6EECF244321}">
                <p14:modId xmlns:p14="http://schemas.microsoft.com/office/powerpoint/2010/main" val="754765893"/>
              </p:ext>
            </p:extLst>
          </p:nvPr>
        </p:nvGraphicFramePr>
        <p:xfrm>
          <a:off x="1602375" y="1602634"/>
          <a:ext cx="9326881" cy="49290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8911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7476" y="455140"/>
            <a:ext cx="10396882" cy="1151965"/>
          </a:xfrm>
        </p:spPr>
        <p:txBody>
          <a:bodyPr/>
          <a:lstStyle/>
          <a:p>
            <a:endParaRPr lang="en-US" dirty="0"/>
          </a:p>
        </p:txBody>
      </p:sp>
      <p:pic>
        <p:nvPicPr>
          <p:cNvPr id="5" name="Content Placeholder 3"/>
          <p:cNvPicPr>
            <a:picLocks noGrp="1" noChangeAspect="1"/>
          </p:cNvPicPr>
          <p:nvPr>
            <p:ph idx="4294967295"/>
          </p:nvPr>
        </p:nvPicPr>
        <p:blipFill rotWithShape="1">
          <a:blip r:embed="rId3"/>
          <a:srcRect r="15096"/>
          <a:stretch/>
        </p:blipFill>
        <p:spPr>
          <a:xfrm>
            <a:off x="1593733" y="455140"/>
            <a:ext cx="8448191" cy="6085702"/>
          </a:xfrm>
          <a:prstGeom prst="rect">
            <a:avLst/>
          </a:prstGeom>
        </p:spPr>
      </p:pic>
      <p:cxnSp>
        <p:nvCxnSpPr>
          <p:cNvPr id="6" name="Straight Arrow Connector 5"/>
          <p:cNvCxnSpPr/>
          <p:nvPr/>
        </p:nvCxnSpPr>
        <p:spPr>
          <a:xfrm flipH="1" flipV="1">
            <a:off x="2049703" y="925861"/>
            <a:ext cx="182751" cy="340622"/>
          </a:xfrm>
          <a:prstGeom prst="straightConnector1">
            <a:avLst/>
          </a:prstGeom>
          <a:ln w="28575">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flipV="1">
            <a:off x="1800041" y="925860"/>
            <a:ext cx="432413" cy="340623"/>
          </a:xfrm>
          <a:prstGeom prst="straightConnector1">
            <a:avLst/>
          </a:prstGeom>
          <a:ln w="28575">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04094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9708" y="325356"/>
            <a:ext cx="10396882" cy="1151965"/>
          </a:xfrm>
          <a:prstGeom prst="rect">
            <a:avLst/>
          </a:prstGeom>
        </p:spPr>
        <p:txBody>
          <a:bodyPr/>
          <a:lstStyle>
            <a:lvl1pPr algn="l" rtl="1" eaLnBrk="1" fontAlgn="base" hangingPunct="1">
              <a:spcBef>
                <a:spcPct val="0"/>
              </a:spcBef>
              <a:spcAft>
                <a:spcPct val="0"/>
              </a:spcAft>
              <a:defRPr sz="4000" kern="1200">
                <a:solidFill>
                  <a:schemeClr val="tx2"/>
                </a:solidFill>
                <a:latin typeface="+mj-lt"/>
                <a:ea typeface="+mj-ea"/>
                <a:cs typeface="+mj-cs"/>
              </a:defRPr>
            </a:lvl1pPr>
            <a:lvl2pPr algn="l" rtl="1" eaLnBrk="1" fontAlgn="base" hangingPunct="1">
              <a:spcBef>
                <a:spcPct val="0"/>
              </a:spcBef>
              <a:spcAft>
                <a:spcPct val="0"/>
              </a:spcAft>
              <a:defRPr sz="4000">
                <a:solidFill>
                  <a:schemeClr val="tx2"/>
                </a:solidFill>
                <a:latin typeface="Calibri" pitchFamily="34" charset="0"/>
              </a:defRPr>
            </a:lvl2pPr>
            <a:lvl3pPr algn="l" rtl="1" eaLnBrk="1" fontAlgn="base" hangingPunct="1">
              <a:spcBef>
                <a:spcPct val="0"/>
              </a:spcBef>
              <a:spcAft>
                <a:spcPct val="0"/>
              </a:spcAft>
              <a:defRPr sz="4000">
                <a:solidFill>
                  <a:schemeClr val="tx2"/>
                </a:solidFill>
                <a:latin typeface="Calibri" pitchFamily="34" charset="0"/>
              </a:defRPr>
            </a:lvl3pPr>
            <a:lvl4pPr algn="l" rtl="1" eaLnBrk="1" fontAlgn="base" hangingPunct="1">
              <a:spcBef>
                <a:spcPct val="0"/>
              </a:spcBef>
              <a:spcAft>
                <a:spcPct val="0"/>
              </a:spcAft>
              <a:defRPr sz="4000">
                <a:solidFill>
                  <a:schemeClr val="tx2"/>
                </a:solidFill>
                <a:latin typeface="Calibri" pitchFamily="34" charset="0"/>
              </a:defRPr>
            </a:lvl4pPr>
            <a:lvl5pPr algn="l" rtl="1" eaLnBrk="1" fontAlgn="base" hangingPunct="1">
              <a:spcBef>
                <a:spcPct val="0"/>
              </a:spcBef>
              <a:spcAft>
                <a:spcPct val="0"/>
              </a:spcAft>
              <a:defRPr sz="4000">
                <a:solidFill>
                  <a:schemeClr val="tx2"/>
                </a:solidFill>
                <a:latin typeface="Calibri" pitchFamily="34" charset="0"/>
              </a:defRPr>
            </a:lvl5pPr>
            <a:lvl6pPr marL="457200" algn="l" rtl="1" eaLnBrk="1" fontAlgn="base" hangingPunct="1">
              <a:spcBef>
                <a:spcPct val="0"/>
              </a:spcBef>
              <a:spcAft>
                <a:spcPct val="0"/>
              </a:spcAft>
              <a:defRPr sz="4000">
                <a:solidFill>
                  <a:schemeClr val="tx2"/>
                </a:solidFill>
                <a:latin typeface="Calibri" pitchFamily="34" charset="0"/>
              </a:defRPr>
            </a:lvl6pPr>
            <a:lvl7pPr marL="914400" algn="l" rtl="1" eaLnBrk="1" fontAlgn="base" hangingPunct="1">
              <a:spcBef>
                <a:spcPct val="0"/>
              </a:spcBef>
              <a:spcAft>
                <a:spcPct val="0"/>
              </a:spcAft>
              <a:defRPr sz="4000">
                <a:solidFill>
                  <a:schemeClr val="tx2"/>
                </a:solidFill>
                <a:latin typeface="Calibri" pitchFamily="34" charset="0"/>
              </a:defRPr>
            </a:lvl7pPr>
            <a:lvl8pPr marL="1371600" algn="l" rtl="1" eaLnBrk="1" fontAlgn="base" hangingPunct="1">
              <a:spcBef>
                <a:spcPct val="0"/>
              </a:spcBef>
              <a:spcAft>
                <a:spcPct val="0"/>
              </a:spcAft>
              <a:defRPr sz="4000">
                <a:solidFill>
                  <a:schemeClr val="tx2"/>
                </a:solidFill>
                <a:latin typeface="Calibri" pitchFamily="34" charset="0"/>
              </a:defRPr>
            </a:lvl8pPr>
            <a:lvl9pPr marL="1828800" algn="l" rtl="1" eaLnBrk="1" fontAlgn="base" hangingPunct="1">
              <a:spcBef>
                <a:spcPct val="0"/>
              </a:spcBef>
              <a:spcAft>
                <a:spcPct val="0"/>
              </a:spcAft>
              <a:defRPr sz="4000">
                <a:solidFill>
                  <a:schemeClr val="tx2"/>
                </a:solidFill>
                <a:latin typeface="Calibri" pitchFamily="34" charset="0"/>
              </a:defRPr>
            </a:lvl9pPr>
          </a:lstStyle>
          <a:p>
            <a:pPr defTabSz="914400"/>
            <a:r>
              <a:rPr lang="en-US" sz="3200" dirty="0"/>
              <a:t>Sentinel Events Action Status Report: Case </a:t>
            </a:r>
            <a:r>
              <a:rPr lang="en-US" sz="3200" dirty="0" smtClean="0"/>
              <a:t>1 </a:t>
            </a:r>
          </a:p>
          <a:p>
            <a:pPr defTabSz="914400"/>
            <a:r>
              <a:rPr lang="en-US" sz="2400" dirty="0">
                <a:solidFill>
                  <a:srgbClr val="FF0000"/>
                </a:solidFill>
              </a:rPr>
              <a:t>Delay Patient Management that led to Brain Death followed by </a:t>
            </a:r>
            <a:r>
              <a:rPr lang="en-US" sz="2400" dirty="0" smtClean="0">
                <a:solidFill>
                  <a:srgbClr val="FF0000"/>
                </a:solidFill>
              </a:rPr>
              <a:t>death</a:t>
            </a:r>
            <a:endParaRPr lang="en-US" sz="2400" dirty="0"/>
          </a:p>
        </p:txBody>
      </p:sp>
      <p:sp>
        <p:nvSpPr>
          <p:cNvPr id="6" name="Title 1"/>
          <p:cNvSpPr txBox="1">
            <a:spLocks/>
          </p:cNvSpPr>
          <p:nvPr/>
        </p:nvSpPr>
        <p:spPr>
          <a:xfrm>
            <a:off x="-113211" y="1026651"/>
            <a:ext cx="9647853" cy="84908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90C226"/>
              </a:solidFill>
              <a:latin typeface="Trebuchet MS" panose="020B0603020202020204"/>
            </a:endParaRPr>
          </a:p>
        </p:txBody>
      </p:sp>
      <p:graphicFrame>
        <p:nvGraphicFramePr>
          <p:cNvPr id="7" name="Content Placeholder 6"/>
          <p:cNvGraphicFramePr>
            <a:graphicFrameLocks noGrp="1"/>
          </p:cNvGraphicFramePr>
          <p:nvPr>
            <p:ph sz="quarter" idx="13"/>
            <p:extLst>
              <p:ext uri="{D42A27DB-BD31-4B8C-83A1-F6EECF244321}">
                <p14:modId xmlns:p14="http://schemas.microsoft.com/office/powerpoint/2010/main" val="3775433639"/>
              </p:ext>
            </p:extLst>
          </p:nvPr>
        </p:nvGraphicFramePr>
        <p:xfrm>
          <a:off x="74839" y="1456795"/>
          <a:ext cx="12030075" cy="837883"/>
        </p:xfrm>
        <a:graphic>
          <a:graphicData uri="http://schemas.openxmlformats.org/drawingml/2006/table">
            <a:tbl>
              <a:tblPr firstRow="1" bandRow="1">
                <a:tableStyleId>{5C22544A-7EE6-4342-B048-85BDC9FD1C3A}</a:tableStyleId>
              </a:tblPr>
              <a:tblGrid>
                <a:gridCol w="2406015">
                  <a:extLst>
                    <a:ext uri="{9D8B030D-6E8A-4147-A177-3AD203B41FA5}">
                      <a16:colId xmlns="" xmlns:a16="http://schemas.microsoft.com/office/drawing/2014/main" val="20000"/>
                    </a:ext>
                  </a:extLst>
                </a:gridCol>
                <a:gridCol w="6290310">
                  <a:extLst>
                    <a:ext uri="{9D8B030D-6E8A-4147-A177-3AD203B41FA5}">
                      <a16:colId xmlns="" xmlns:a16="http://schemas.microsoft.com/office/drawing/2014/main" val="20001"/>
                    </a:ext>
                  </a:extLst>
                </a:gridCol>
                <a:gridCol w="1181100">
                  <a:extLst>
                    <a:ext uri="{9D8B030D-6E8A-4147-A177-3AD203B41FA5}">
                      <a16:colId xmlns="" xmlns:a16="http://schemas.microsoft.com/office/drawing/2014/main" val="20002"/>
                    </a:ext>
                  </a:extLst>
                </a:gridCol>
                <a:gridCol w="2152650">
                  <a:extLst>
                    <a:ext uri="{9D8B030D-6E8A-4147-A177-3AD203B41FA5}">
                      <a16:colId xmlns="" xmlns:a16="http://schemas.microsoft.com/office/drawing/2014/main" val="20003"/>
                    </a:ext>
                  </a:extLst>
                </a:gridCol>
              </a:tblGrid>
              <a:tr h="429602">
                <a:tc>
                  <a:txBody>
                    <a:bodyPr/>
                    <a:lstStyle/>
                    <a:p>
                      <a:pPr marL="0" marR="0" algn="l" defTabSz="914400" rtl="0" eaLnBrk="1" latinLnBrk="0" hangingPunct="1">
                        <a:lnSpc>
                          <a:spcPts val="1200"/>
                        </a:lnSpc>
                        <a:spcBef>
                          <a:spcPts val="300"/>
                        </a:spcBef>
                        <a:spcAft>
                          <a:spcPts val="300"/>
                        </a:spcAft>
                      </a:pPr>
                      <a:endParaRPr lang="en-US" sz="2000" b="1" kern="1200" dirty="0">
                        <a:solidFill>
                          <a:schemeClr val="lt1"/>
                        </a:solidFill>
                        <a:latin typeface="+mn-lt"/>
                        <a:ea typeface="+mn-ea"/>
                        <a:cs typeface="+mn-cs"/>
                      </a:endParaRPr>
                    </a:p>
                    <a:p>
                      <a:pPr marL="0" marR="0" algn="l" defTabSz="914400" rtl="0" eaLnBrk="1" latinLnBrk="0" hangingPunct="1">
                        <a:lnSpc>
                          <a:spcPts val="1200"/>
                        </a:lnSpc>
                        <a:spcBef>
                          <a:spcPts val="300"/>
                        </a:spcBef>
                        <a:spcAft>
                          <a:spcPts val="300"/>
                        </a:spcAft>
                      </a:pPr>
                      <a:r>
                        <a:rPr lang="en-US" sz="2000" b="1" kern="1200" dirty="0">
                          <a:solidFill>
                            <a:schemeClr val="lt1"/>
                          </a:solidFill>
                          <a:latin typeface="+mn-lt"/>
                          <a:ea typeface="+mn-ea"/>
                          <a:cs typeface="+mn-cs"/>
                        </a:rPr>
                        <a:t>Root Causes</a:t>
                      </a:r>
                    </a:p>
                    <a:p>
                      <a:pPr marL="0" marR="0" algn="l" defTabSz="914400" rtl="0" eaLnBrk="1" latinLnBrk="0" hangingPunct="1">
                        <a:lnSpc>
                          <a:spcPts val="1200"/>
                        </a:lnSpc>
                        <a:spcBef>
                          <a:spcPts val="300"/>
                        </a:spcBef>
                        <a:spcAft>
                          <a:spcPts val="300"/>
                        </a:spcAft>
                      </a:pPr>
                      <a:r>
                        <a:rPr lang="en-US" sz="2000" b="1" kern="1200" dirty="0">
                          <a:solidFill>
                            <a:schemeClr val="lt1"/>
                          </a:solidFill>
                          <a:latin typeface="+mn-lt"/>
                          <a:ea typeface="+mn-ea"/>
                          <a:cs typeface="+mn-cs"/>
                        </a:rPr>
                        <a:t> </a:t>
                      </a:r>
                    </a:p>
                  </a:txBody>
                  <a:tcPr marL="68580" marR="68580" marT="0" marB="0">
                    <a:lnB w="38100" cmpd="sng">
                      <a:noFill/>
                    </a:lnB>
                    <a:solidFill>
                      <a:schemeClr val="accent5">
                        <a:lumMod val="75000"/>
                      </a:schemeClr>
                    </a:solidFill>
                  </a:tcPr>
                </a:tc>
                <a:tc>
                  <a:txBody>
                    <a:bodyPr/>
                    <a:lstStyle/>
                    <a:p>
                      <a:pPr marL="0" marR="0" algn="l" defTabSz="914400" rtl="0" eaLnBrk="1" latinLnBrk="0" hangingPunct="1">
                        <a:lnSpc>
                          <a:spcPts val="1200"/>
                        </a:lnSpc>
                        <a:spcBef>
                          <a:spcPts val="300"/>
                        </a:spcBef>
                        <a:spcAft>
                          <a:spcPts val="300"/>
                        </a:spcAft>
                      </a:pPr>
                      <a:endParaRPr lang="en-US" sz="2000" b="1" kern="1200" dirty="0">
                        <a:solidFill>
                          <a:schemeClr val="lt1"/>
                        </a:solidFill>
                        <a:latin typeface="+mn-lt"/>
                        <a:ea typeface="+mn-ea"/>
                        <a:cs typeface="+mn-cs"/>
                      </a:endParaRPr>
                    </a:p>
                    <a:p>
                      <a:pPr marL="0" marR="0" algn="l" defTabSz="914400" rtl="0" eaLnBrk="1" latinLnBrk="0" hangingPunct="1">
                        <a:lnSpc>
                          <a:spcPts val="1200"/>
                        </a:lnSpc>
                        <a:spcBef>
                          <a:spcPts val="300"/>
                        </a:spcBef>
                        <a:spcAft>
                          <a:spcPts val="300"/>
                        </a:spcAft>
                      </a:pPr>
                      <a:r>
                        <a:rPr lang="en-US" sz="2000" b="1" kern="1200" dirty="0">
                          <a:solidFill>
                            <a:schemeClr val="lt1"/>
                          </a:solidFill>
                          <a:latin typeface="+mn-lt"/>
                          <a:ea typeface="+mn-ea"/>
                          <a:cs typeface="+mn-cs"/>
                        </a:rPr>
                        <a:t>Major Corrective Actions</a:t>
                      </a:r>
                    </a:p>
                  </a:txBody>
                  <a:tcPr marL="68580" marR="68580" marT="0" marB="0">
                    <a:lnB w="38100" cmpd="sng">
                      <a:noFill/>
                    </a:lnB>
                    <a:solidFill>
                      <a:schemeClr val="accent5">
                        <a:lumMod val="75000"/>
                      </a:schemeClr>
                    </a:solidFill>
                  </a:tcPr>
                </a:tc>
                <a:tc>
                  <a:txBody>
                    <a:bodyPr/>
                    <a:lstStyle/>
                    <a:p>
                      <a:pPr marL="0" marR="0" algn="l" defTabSz="914400" rtl="0" eaLnBrk="1" latinLnBrk="0" hangingPunct="1">
                        <a:lnSpc>
                          <a:spcPts val="1200"/>
                        </a:lnSpc>
                        <a:spcBef>
                          <a:spcPts val="300"/>
                        </a:spcBef>
                        <a:spcAft>
                          <a:spcPts val="300"/>
                        </a:spcAft>
                      </a:pPr>
                      <a:endParaRPr lang="en-US" sz="2000" b="1" kern="1200" dirty="0">
                        <a:solidFill>
                          <a:schemeClr val="lt1"/>
                        </a:solidFill>
                        <a:latin typeface="+mn-lt"/>
                        <a:ea typeface="+mn-ea"/>
                        <a:cs typeface="+mn-cs"/>
                      </a:endParaRPr>
                    </a:p>
                    <a:p>
                      <a:pPr marL="0" marR="0" algn="l" defTabSz="914400" rtl="0" eaLnBrk="1" latinLnBrk="0" hangingPunct="1">
                        <a:lnSpc>
                          <a:spcPts val="1200"/>
                        </a:lnSpc>
                        <a:spcBef>
                          <a:spcPts val="300"/>
                        </a:spcBef>
                        <a:spcAft>
                          <a:spcPts val="300"/>
                        </a:spcAft>
                      </a:pPr>
                      <a:r>
                        <a:rPr lang="en-US" sz="2000" b="1" kern="1200" dirty="0">
                          <a:solidFill>
                            <a:schemeClr val="lt1"/>
                          </a:solidFill>
                          <a:latin typeface="+mn-lt"/>
                          <a:ea typeface="+mn-ea"/>
                          <a:cs typeface="+mn-cs"/>
                        </a:rPr>
                        <a:t>Resp.</a:t>
                      </a:r>
                    </a:p>
                  </a:txBody>
                  <a:tcPr marL="68580" marR="68580" marT="0" marB="0">
                    <a:lnB w="38100" cmpd="sng">
                      <a:noFill/>
                    </a:lnB>
                    <a:solidFill>
                      <a:schemeClr val="accent5">
                        <a:lumMod val="75000"/>
                      </a:schemeClr>
                    </a:solidFill>
                  </a:tcPr>
                </a:tc>
                <a:tc>
                  <a:txBody>
                    <a:bodyPr/>
                    <a:lstStyle/>
                    <a:p>
                      <a:pPr marL="0" marR="0">
                        <a:lnSpc>
                          <a:spcPts val="1200"/>
                        </a:lnSpc>
                        <a:spcBef>
                          <a:spcPts val="300"/>
                        </a:spcBef>
                        <a:spcAft>
                          <a:spcPts val="300"/>
                        </a:spcAft>
                      </a:pPr>
                      <a:endPar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lgn="l" defTabSz="914400" rtl="0" eaLnBrk="1" latinLnBrk="0" hangingPunct="1">
                        <a:lnSpc>
                          <a:spcPts val="1200"/>
                        </a:lnSpc>
                        <a:spcBef>
                          <a:spcPts val="300"/>
                        </a:spcBef>
                        <a:spcAft>
                          <a:spcPts val="300"/>
                        </a:spcAft>
                      </a:pPr>
                      <a:r>
                        <a:rPr lang="en-US" sz="2000" b="1" kern="1200" dirty="0">
                          <a:solidFill>
                            <a:schemeClr val="lt1"/>
                          </a:solidFill>
                          <a:latin typeface="+mn-lt"/>
                          <a:ea typeface="+mn-ea"/>
                          <a:cs typeface="+mn-cs"/>
                        </a:rPr>
                        <a:t>Status </a:t>
                      </a:r>
                    </a:p>
                  </a:txBody>
                  <a:tcPr marL="68580" marR="68580" marT="0" marB="0">
                    <a:lnB w="38100" cmpd="sng">
                      <a:noFill/>
                    </a:lnB>
                    <a:solidFill>
                      <a:schemeClr val="accent5">
                        <a:lumMod val="75000"/>
                      </a:schemeClr>
                    </a:solidFill>
                  </a:tcPr>
                </a:tc>
                <a:extLst>
                  <a:ext uri="{0D108BD9-81ED-4DB2-BD59-A6C34878D82A}">
                    <a16:rowId xmlns="" xmlns:a16="http://schemas.microsoft.com/office/drawing/2014/main" val="10000"/>
                  </a:ext>
                </a:extLst>
              </a:tr>
              <a:tr h="146789">
                <a:tc gridSpan="4">
                  <a:txBody>
                    <a:bodyPr/>
                    <a:lstStyle/>
                    <a:p>
                      <a:pPr marL="0" marR="0" algn="l" defTabSz="914400" rtl="0" eaLnBrk="1" latinLnBrk="0" hangingPunct="1">
                        <a:lnSpc>
                          <a:spcPct val="107000"/>
                        </a:lnSpc>
                        <a:spcBef>
                          <a:spcPts val="225"/>
                        </a:spcBef>
                        <a:spcAft>
                          <a:spcPts val="225"/>
                        </a:spcAft>
                      </a:pPr>
                      <a:endParaRPr lang="en-US" sz="1400" b="1" kern="1200" dirty="0">
                        <a:solidFill>
                          <a:schemeClr val="dk1"/>
                        </a:solidFill>
                        <a:effectLst/>
                        <a:latin typeface="+mn-lt"/>
                        <a:ea typeface="+mn-ea"/>
                        <a:cs typeface="+mn-cs"/>
                      </a:endParaRPr>
                    </a:p>
                  </a:txBody>
                  <a:tcPr marL="68580" marR="68580" marT="0" marB="0">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l" defTabSz="914400" rtl="0" eaLnBrk="1" latinLnBrk="0" hangingPunct="1">
                        <a:lnSpc>
                          <a:spcPct val="107000"/>
                        </a:lnSpc>
                        <a:spcBef>
                          <a:spcPts val="225"/>
                        </a:spcBef>
                        <a:spcAft>
                          <a:spcPts val="225"/>
                        </a:spcAft>
                      </a:pPr>
                      <a:endParaRPr lang="en-US" sz="1800" kern="1200" dirty="0">
                        <a:solidFill>
                          <a:schemeClr val="dk1"/>
                        </a:solidFill>
                        <a:latin typeface="+mn-lt"/>
                        <a:ea typeface="+mn-ea"/>
                        <a:cs typeface="+mn-cs"/>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pPr marL="0" marR="0" algn="l" defTabSz="914400" rtl="0" eaLnBrk="1" latinLnBrk="0" hangingPunct="1">
                        <a:lnSpc>
                          <a:spcPct val="107000"/>
                        </a:lnSpc>
                        <a:spcBef>
                          <a:spcPts val="225"/>
                        </a:spcBef>
                        <a:spcAft>
                          <a:spcPts val="225"/>
                        </a:spcAft>
                      </a:pPr>
                      <a:endParaRPr lang="en-US" sz="1400" b="1" kern="1200" dirty="0">
                        <a:solidFill>
                          <a:schemeClr val="dk1"/>
                        </a:solidFill>
                        <a:effectLst/>
                        <a:latin typeface="+mn-lt"/>
                        <a:ea typeface="+mn-ea"/>
                        <a:cs typeface="+mn-cs"/>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lang="en-US" sz="1400" b="1" kern="1200" dirty="0">
                        <a:solidFill>
                          <a:srgbClr val="00B050"/>
                        </a:solidFill>
                        <a:effectLst/>
                        <a:latin typeface="+mn-lt"/>
                        <a:ea typeface="+mn-ea"/>
                        <a:cs typeface="+mn-cs"/>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426261991"/>
              </p:ext>
            </p:extLst>
          </p:nvPr>
        </p:nvGraphicFramePr>
        <p:xfrm>
          <a:off x="131548" y="2079988"/>
          <a:ext cx="11964658" cy="4572000"/>
        </p:xfrm>
        <a:graphic>
          <a:graphicData uri="http://schemas.openxmlformats.org/drawingml/2006/table">
            <a:tbl>
              <a:tblPr firstRow="1" bandRow="1"/>
              <a:tblGrid>
                <a:gridCol w="2371786"/>
                <a:gridCol w="6264915"/>
                <a:gridCol w="1124910"/>
                <a:gridCol w="2203047"/>
              </a:tblGrid>
              <a:tr h="922670">
                <a:tc>
                  <a:txBody>
                    <a:bodyPr/>
                    <a:lstStyle>
                      <a:lvl1pPr marL="0" algn="r" rtl="1" eaLnBrk="1" latinLnBrk="0" hangingPunct="1">
                        <a:defRPr kumimoji="0" b="1" kern="1200">
                          <a:solidFill>
                            <a:schemeClr val="lt1"/>
                          </a:solidFill>
                          <a:latin typeface="Calibri"/>
                        </a:defRPr>
                      </a:lvl1pPr>
                      <a:lvl2pPr marL="457200" algn="r" rtl="1" eaLnBrk="1" latinLnBrk="0" hangingPunct="1">
                        <a:defRPr kumimoji="0" b="1" kern="1200">
                          <a:solidFill>
                            <a:schemeClr val="lt1"/>
                          </a:solidFill>
                          <a:latin typeface="Calibri"/>
                        </a:defRPr>
                      </a:lvl2pPr>
                      <a:lvl3pPr marL="914400" algn="r" rtl="1" eaLnBrk="1" latinLnBrk="0" hangingPunct="1">
                        <a:defRPr kumimoji="0" b="1" kern="1200">
                          <a:solidFill>
                            <a:schemeClr val="lt1"/>
                          </a:solidFill>
                          <a:latin typeface="Calibri"/>
                        </a:defRPr>
                      </a:lvl3pPr>
                      <a:lvl4pPr marL="1371600" algn="r" rtl="1" eaLnBrk="1" latinLnBrk="0" hangingPunct="1">
                        <a:defRPr kumimoji="0" b="1" kern="1200">
                          <a:solidFill>
                            <a:schemeClr val="lt1"/>
                          </a:solidFill>
                          <a:latin typeface="Calibri"/>
                        </a:defRPr>
                      </a:lvl4pPr>
                      <a:lvl5pPr marL="1828800" algn="r" rtl="1" eaLnBrk="1" latinLnBrk="0" hangingPunct="1">
                        <a:defRPr kumimoji="0" b="1" kern="1200">
                          <a:solidFill>
                            <a:schemeClr val="lt1"/>
                          </a:solidFill>
                          <a:latin typeface="Calibri"/>
                        </a:defRPr>
                      </a:lvl5pPr>
                      <a:lvl6pPr marL="2286000" algn="r" rtl="1" eaLnBrk="1" latinLnBrk="0" hangingPunct="1">
                        <a:defRPr kumimoji="0" b="1" kern="1200">
                          <a:solidFill>
                            <a:schemeClr val="lt1"/>
                          </a:solidFill>
                          <a:latin typeface="Calibri"/>
                        </a:defRPr>
                      </a:lvl6pPr>
                      <a:lvl7pPr marL="2743200" algn="r" rtl="1" eaLnBrk="1" latinLnBrk="0" hangingPunct="1">
                        <a:defRPr kumimoji="0" b="1" kern="1200">
                          <a:solidFill>
                            <a:schemeClr val="lt1"/>
                          </a:solidFill>
                          <a:latin typeface="Calibri"/>
                        </a:defRPr>
                      </a:lvl7pPr>
                      <a:lvl8pPr marL="3200400" algn="r" rtl="1" eaLnBrk="1" latinLnBrk="0" hangingPunct="1">
                        <a:defRPr kumimoji="0" b="1" kern="1200">
                          <a:solidFill>
                            <a:schemeClr val="lt1"/>
                          </a:solidFill>
                          <a:latin typeface="Calibri"/>
                        </a:defRPr>
                      </a:lvl8pPr>
                      <a:lvl9pPr marL="3657600" algn="r" rtl="1" eaLnBrk="1" latinLnBrk="0" hangingPunct="1">
                        <a:defRPr kumimoji="0" b="1" kern="1200">
                          <a:solidFill>
                            <a:schemeClr val="lt1"/>
                          </a:solidFill>
                          <a:latin typeface="Calibri"/>
                        </a:defRPr>
                      </a:lvl9pPr>
                    </a:lstStyle>
                    <a:p>
                      <a:pPr algn="l"/>
                      <a:r>
                        <a:rPr lang="en-US" sz="1200" dirty="0" smtClean="0">
                          <a:solidFill>
                            <a:schemeClr val="tx1"/>
                          </a:solidFill>
                        </a:rPr>
                        <a:t>No special evidence based practice (protocol) available to follow for patient’s undergone EVD procedure </a:t>
                      </a:r>
                      <a:endParaRPr lang="en-US" sz="12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r" rtl="1" eaLnBrk="1" latinLnBrk="0" hangingPunct="1">
                        <a:defRPr kumimoji="0" b="1" kern="1200">
                          <a:solidFill>
                            <a:schemeClr val="lt1"/>
                          </a:solidFill>
                          <a:latin typeface="Calibri"/>
                        </a:defRPr>
                      </a:lvl1pPr>
                      <a:lvl2pPr marL="457200" algn="r" rtl="1" eaLnBrk="1" latinLnBrk="0" hangingPunct="1">
                        <a:defRPr kumimoji="0" b="1" kern="1200">
                          <a:solidFill>
                            <a:schemeClr val="lt1"/>
                          </a:solidFill>
                          <a:latin typeface="Calibri"/>
                        </a:defRPr>
                      </a:lvl2pPr>
                      <a:lvl3pPr marL="914400" algn="r" rtl="1" eaLnBrk="1" latinLnBrk="0" hangingPunct="1">
                        <a:defRPr kumimoji="0" b="1" kern="1200">
                          <a:solidFill>
                            <a:schemeClr val="lt1"/>
                          </a:solidFill>
                          <a:latin typeface="Calibri"/>
                        </a:defRPr>
                      </a:lvl3pPr>
                      <a:lvl4pPr marL="1371600" algn="r" rtl="1" eaLnBrk="1" latinLnBrk="0" hangingPunct="1">
                        <a:defRPr kumimoji="0" b="1" kern="1200">
                          <a:solidFill>
                            <a:schemeClr val="lt1"/>
                          </a:solidFill>
                          <a:latin typeface="Calibri"/>
                        </a:defRPr>
                      </a:lvl4pPr>
                      <a:lvl5pPr marL="1828800" algn="r" rtl="1" eaLnBrk="1" latinLnBrk="0" hangingPunct="1">
                        <a:defRPr kumimoji="0" b="1" kern="1200">
                          <a:solidFill>
                            <a:schemeClr val="lt1"/>
                          </a:solidFill>
                          <a:latin typeface="Calibri"/>
                        </a:defRPr>
                      </a:lvl5pPr>
                      <a:lvl6pPr marL="2286000" algn="r" rtl="1" eaLnBrk="1" latinLnBrk="0" hangingPunct="1">
                        <a:defRPr kumimoji="0" b="1" kern="1200">
                          <a:solidFill>
                            <a:schemeClr val="lt1"/>
                          </a:solidFill>
                          <a:latin typeface="Calibri"/>
                        </a:defRPr>
                      </a:lvl6pPr>
                      <a:lvl7pPr marL="2743200" algn="r" rtl="1" eaLnBrk="1" latinLnBrk="0" hangingPunct="1">
                        <a:defRPr kumimoji="0" b="1" kern="1200">
                          <a:solidFill>
                            <a:schemeClr val="lt1"/>
                          </a:solidFill>
                          <a:latin typeface="Calibri"/>
                        </a:defRPr>
                      </a:lvl7pPr>
                      <a:lvl8pPr marL="3200400" algn="r" rtl="1" eaLnBrk="1" latinLnBrk="0" hangingPunct="1">
                        <a:defRPr kumimoji="0" b="1" kern="1200">
                          <a:solidFill>
                            <a:schemeClr val="lt1"/>
                          </a:solidFill>
                          <a:latin typeface="Calibri"/>
                        </a:defRPr>
                      </a:lvl8pPr>
                      <a:lvl9pPr marL="3657600" algn="r" rtl="1" eaLnBrk="1" latinLnBrk="0" hangingPunct="1">
                        <a:defRPr kumimoji="0" b="1" kern="1200">
                          <a:solidFill>
                            <a:schemeClr val="lt1"/>
                          </a:solidFill>
                          <a:latin typeface="Calibri"/>
                        </a:defRPr>
                      </a:lvl9pPr>
                    </a:lstStyle>
                    <a:p>
                      <a:pPr marL="0" algn="l" defTabSz="914400" rtl="0" eaLnBrk="1" latinLnBrk="0" hangingPunct="1"/>
                      <a:r>
                        <a:rPr lang="en-US" sz="1200" b="0" kern="1200" dirty="0" smtClean="0">
                          <a:solidFill>
                            <a:schemeClr val="tx1"/>
                          </a:solidFill>
                          <a:latin typeface="+mn-lt"/>
                          <a:ea typeface="+mn-ea"/>
                          <a:cs typeface="+mn-cs"/>
                        </a:rPr>
                        <a:t> 1. Create a posterior fossa tumor pathway</a:t>
                      </a:r>
                      <a:endParaRPr lang="en-US" sz="1200" b="0"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r" rtl="1" eaLnBrk="1" latinLnBrk="0" hangingPunct="1">
                        <a:defRPr kumimoji="0" b="1" kern="1200">
                          <a:solidFill>
                            <a:schemeClr val="lt1"/>
                          </a:solidFill>
                          <a:latin typeface="Calibri"/>
                        </a:defRPr>
                      </a:lvl1pPr>
                      <a:lvl2pPr marL="457200" algn="r" rtl="1" eaLnBrk="1" latinLnBrk="0" hangingPunct="1">
                        <a:defRPr kumimoji="0" b="1" kern="1200">
                          <a:solidFill>
                            <a:schemeClr val="lt1"/>
                          </a:solidFill>
                          <a:latin typeface="Calibri"/>
                        </a:defRPr>
                      </a:lvl2pPr>
                      <a:lvl3pPr marL="914400" algn="r" rtl="1" eaLnBrk="1" latinLnBrk="0" hangingPunct="1">
                        <a:defRPr kumimoji="0" b="1" kern="1200">
                          <a:solidFill>
                            <a:schemeClr val="lt1"/>
                          </a:solidFill>
                          <a:latin typeface="Calibri"/>
                        </a:defRPr>
                      </a:lvl3pPr>
                      <a:lvl4pPr marL="1371600" algn="r" rtl="1" eaLnBrk="1" latinLnBrk="0" hangingPunct="1">
                        <a:defRPr kumimoji="0" b="1" kern="1200">
                          <a:solidFill>
                            <a:schemeClr val="lt1"/>
                          </a:solidFill>
                          <a:latin typeface="Calibri"/>
                        </a:defRPr>
                      </a:lvl4pPr>
                      <a:lvl5pPr marL="1828800" algn="r" rtl="1" eaLnBrk="1" latinLnBrk="0" hangingPunct="1">
                        <a:defRPr kumimoji="0" b="1" kern="1200">
                          <a:solidFill>
                            <a:schemeClr val="lt1"/>
                          </a:solidFill>
                          <a:latin typeface="Calibri"/>
                        </a:defRPr>
                      </a:lvl5pPr>
                      <a:lvl6pPr marL="2286000" algn="r" rtl="1" eaLnBrk="1" latinLnBrk="0" hangingPunct="1">
                        <a:defRPr kumimoji="0" b="1" kern="1200">
                          <a:solidFill>
                            <a:schemeClr val="lt1"/>
                          </a:solidFill>
                          <a:latin typeface="Calibri"/>
                        </a:defRPr>
                      </a:lvl6pPr>
                      <a:lvl7pPr marL="2743200" algn="r" rtl="1" eaLnBrk="1" latinLnBrk="0" hangingPunct="1">
                        <a:defRPr kumimoji="0" b="1" kern="1200">
                          <a:solidFill>
                            <a:schemeClr val="lt1"/>
                          </a:solidFill>
                          <a:latin typeface="Calibri"/>
                        </a:defRPr>
                      </a:lvl7pPr>
                      <a:lvl8pPr marL="3200400" algn="r" rtl="1" eaLnBrk="1" latinLnBrk="0" hangingPunct="1">
                        <a:defRPr kumimoji="0" b="1" kern="1200">
                          <a:solidFill>
                            <a:schemeClr val="lt1"/>
                          </a:solidFill>
                          <a:latin typeface="Calibri"/>
                        </a:defRPr>
                      </a:lvl8pPr>
                      <a:lvl9pPr marL="3657600" algn="r" rtl="1" eaLnBrk="1" latinLnBrk="0" hangingPunct="1">
                        <a:defRPr kumimoji="0" b="1" kern="1200">
                          <a:solidFill>
                            <a:schemeClr val="lt1"/>
                          </a:solidFill>
                          <a:latin typeface="Calibri"/>
                        </a:defRPr>
                      </a:lvl9pPr>
                    </a:lstStyle>
                    <a:p>
                      <a:pPr marL="0" algn="l" defTabSz="914400" rtl="0" eaLnBrk="1" latinLnBrk="0" hangingPunct="1"/>
                      <a:r>
                        <a:rPr lang="en-US" sz="1200" b="0" kern="1200" dirty="0" smtClean="0">
                          <a:solidFill>
                            <a:schemeClr val="tx1"/>
                          </a:solidFill>
                          <a:latin typeface="+mn-lt"/>
                          <a:ea typeface="+mn-ea"/>
                          <a:cs typeface="+mn-cs"/>
                        </a:rPr>
                        <a:t>MCA</a:t>
                      </a:r>
                      <a:endParaRPr lang="en-US" sz="1200" b="0"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r" rtl="1" eaLnBrk="1" latinLnBrk="0" hangingPunct="1">
                        <a:defRPr kumimoji="0" b="1" kern="1200">
                          <a:solidFill>
                            <a:schemeClr val="lt1"/>
                          </a:solidFill>
                          <a:latin typeface="Calibri"/>
                        </a:defRPr>
                      </a:lvl1pPr>
                      <a:lvl2pPr marL="457200" algn="r" rtl="1" eaLnBrk="1" latinLnBrk="0" hangingPunct="1">
                        <a:defRPr kumimoji="0" b="1" kern="1200">
                          <a:solidFill>
                            <a:schemeClr val="lt1"/>
                          </a:solidFill>
                          <a:latin typeface="Calibri"/>
                        </a:defRPr>
                      </a:lvl2pPr>
                      <a:lvl3pPr marL="914400" algn="r" rtl="1" eaLnBrk="1" latinLnBrk="0" hangingPunct="1">
                        <a:defRPr kumimoji="0" b="1" kern="1200">
                          <a:solidFill>
                            <a:schemeClr val="lt1"/>
                          </a:solidFill>
                          <a:latin typeface="Calibri"/>
                        </a:defRPr>
                      </a:lvl3pPr>
                      <a:lvl4pPr marL="1371600" algn="r" rtl="1" eaLnBrk="1" latinLnBrk="0" hangingPunct="1">
                        <a:defRPr kumimoji="0" b="1" kern="1200">
                          <a:solidFill>
                            <a:schemeClr val="lt1"/>
                          </a:solidFill>
                          <a:latin typeface="Calibri"/>
                        </a:defRPr>
                      </a:lvl4pPr>
                      <a:lvl5pPr marL="1828800" algn="r" rtl="1" eaLnBrk="1" latinLnBrk="0" hangingPunct="1">
                        <a:defRPr kumimoji="0" b="1" kern="1200">
                          <a:solidFill>
                            <a:schemeClr val="lt1"/>
                          </a:solidFill>
                          <a:latin typeface="Calibri"/>
                        </a:defRPr>
                      </a:lvl5pPr>
                      <a:lvl6pPr marL="2286000" algn="r" rtl="1" eaLnBrk="1" latinLnBrk="0" hangingPunct="1">
                        <a:defRPr kumimoji="0" b="1" kern="1200">
                          <a:solidFill>
                            <a:schemeClr val="lt1"/>
                          </a:solidFill>
                          <a:latin typeface="Calibri"/>
                        </a:defRPr>
                      </a:lvl6pPr>
                      <a:lvl7pPr marL="2743200" algn="r" rtl="1" eaLnBrk="1" latinLnBrk="0" hangingPunct="1">
                        <a:defRPr kumimoji="0" b="1" kern="1200">
                          <a:solidFill>
                            <a:schemeClr val="lt1"/>
                          </a:solidFill>
                          <a:latin typeface="Calibri"/>
                        </a:defRPr>
                      </a:lvl7pPr>
                      <a:lvl8pPr marL="3200400" algn="r" rtl="1" eaLnBrk="1" latinLnBrk="0" hangingPunct="1">
                        <a:defRPr kumimoji="0" b="1" kern="1200">
                          <a:solidFill>
                            <a:schemeClr val="lt1"/>
                          </a:solidFill>
                          <a:latin typeface="Calibri"/>
                        </a:defRPr>
                      </a:lvl8pPr>
                      <a:lvl9pPr marL="3657600" algn="r" rtl="1" eaLnBrk="1" latinLnBrk="0" hangingPunct="1">
                        <a:defRPr kumimoji="0" b="1" kern="1200">
                          <a:solidFill>
                            <a:schemeClr val="lt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0" kern="1200" dirty="0" smtClean="0">
                          <a:solidFill>
                            <a:srgbClr val="FF0000"/>
                          </a:solidFill>
                          <a:latin typeface="Calibri"/>
                          <a:ea typeface="+mn-ea"/>
                          <a:cs typeface="+mn-cs"/>
                        </a:rPr>
                        <a:t>Ongoing</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r h="1421820">
                <a:tc>
                  <a:txBody>
                    <a:bodyPr/>
                    <a:lstStyle>
                      <a:lvl1pPr marL="0" algn="r" rtl="1" eaLnBrk="1" latinLnBrk="0" hangingPunct="1">
                        <a:defRPr kumimoji="0" kern="1200">
                          <a:solidFill>
                            <a:schemeClr val="dk1"/>
                          </a:solidFill>
                          <a:latin typeface="Calibri"/>
                        </a:defRPr>
                      </a:lvl1pPr>
                      <a:lvl2pPr marL="457200" algn="r" rtl="1" eaLnBrk="1" latinLnBrk="0" hangingPunct="1">
                        <a:defRPr kumimoji="0" kern="1200">
                          <a:solidFill>
                            <a:schemeClr val="dk1"/>
                          </a:solidFill>
                          <a:latin typeface="Calibri"/>
                        </a:defRPr>
                      </a:lvl2pPr>
                      <a:lvl3pPr marL="914400" algn="r" rtl="1" eaLnBrk="1" latinLnBrk="0" hangingPunct="1">
                        <a:defRPr kumimoji="0" kern="1200">
                          <a:solidFill>
                            <a:schemeClr val="dk1"/>
                          </a:solidFill>
                          <a:latin typeface="Calibri"/>
                        </a:defRPr>
                      </a:lvl3pPr>
                      <a:lvl4pPr marL="1371600" algn="r" rtl="1" eaLnBrk="1" latinLnBrk="0" hangingPunct="1">
                        <a:defRPr kumimoji="0" kern="1200">
                          <a:solidFill>
                            <a:schemeClr val="dk1"/>
                          </a:solidFill>
                          <a:latin typeface="Calibri"/>
                        </a:defRPr>
                      </a:lvl4pPr>
                      <a:lvl5pPr marL="1828800" algn="r" rtl="1" eaLnBrk="1" latinLnBrk="0" hangingPunct="1">
                        <a:defRPr kumimoji="0" kern="1200">
                          <a:solidFill>
                            <a:schemeClr val="dk1"/>
                          </a:solidFill>
                          <a:latin typeface="Calibri"/>
                        </a:defRPr>
                      </a:lvl5pPr>
                      <a:lvl6pPr marL="2286000" algn="r" rtl="1" eaLnBrk="1" latinLnBrk="0" hangingPunct="1">
                        <a:defRPr kumimoji="0" kern="1200">
                          <a:solidFill>
                            <a:schemeClr val="dk1"/>
                          </a:solidFill>
                          <a:latin typeface="Calibri"/>
                        </a:defRPr>
                      </a:lvl6pPr>
                      <a:lvl7pPr marL="2743200" algn="r" rtl="1" eaLnBrk="1" latinLnBrk="0" hangingPunct="1">
                        <a:defRPr kumimoji="0" kern="1200">
                          <a:solidFill>
                            <a:schemeClr val="dk1"/>
                          </a:solidFill>
                          <a:latin typeface="Calibri"/>
                        </a:defRPr>
                      </a:lvl7pPr>
                      <a:lvl8pPr marL="3200400" algn="r" rtl="1" eaLnBrk="1" latinLnBrk="0" hangingPunct="1">
                        <a:defRPr kumimoji="0" kern="1200">
                          <a:solidFill>
                            <a:schemeClr val="dk1"/>
                          </a:solidFill>
                          <a:latin typeface="Calibri"/>
                        </a:defRPr>
                      </a:lvl8pPr>
                      <a:lvl9pPr marL="3657600" algn="r" rtl="1" eaLnBrk="1" latinLnBrk="0" hangingPunct="1">
                        <a:defRPr kumimoji="0" kern="1200">
                          <a:solidFill>
                            <a:schemeClr val="dk1"/>
                          </a:solidFill>
                          <a:latin typeface="Calibri"/>
                        </a:defRPr>
                      </a:lvl9pPr>
                    </a:lstStyle>
                    <a:p>
                      <a:pPr marL="0" algn="l" defTabSz="914400" rtl="0" eaLnBrk="1" latinLnBrk="0" hangingPunct="1"/>
                      <a:r>
                        <a:rPr lang="en-US" sz="1200" b="1" kern="1200" dirty="0" smtClean="0">
                          <a:solidFill>
                            <a:schemeClr val="tx1"/>
                          </a:solidFill>
                          <a:latin typeface="+mn-lt"/>
                          <a:ea typeface="+mn-ea"/>
                          <a:cs typeface="+mn-cs"/>
                        </a:rPr>
                        <a:t>Stat CT scans was ordered whoever there were no urgency to do it in addition there was no follow-up or communication with Radiology Department to schedule the patient</a:t>
                      </a:r>
                      <a:endParaRPr lang="en-US" sz="1200" b="1"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r" rtl="1" eaLnBrk="1" latinLnBrk="0" hangingPunct="1">
                        <a:defRPr kumimoji="0" kern="1200">
                          <a:solidFill>
                            <a:schemeClr val="dk1"/>
                          </a:solidFill>
                          <a:latin typeface="Calibri"/>
                        </a:defRPr>
                      </a:lvl1pPr>
                      <a:lvl2pPr marL="457200" algn="r" rtl="1" eaLnBrk="1" latinLnBrk="0" hangingPunct="1">
                        <a:defRPr kumimoji="0" kern="1200">
                          <a:solidFill>
                            <a:schemeClr val="dk1"/>
                          </a:solidFill>
                          <a:latin typeface="Calibri"/>
                        </a:defRPr>
                      </a:lvl2pPr>
                      <a:lvl3pPr marL="914400" algn="r" rtl="1" eaLnBrk="1" latinLnBrk="0" hangingPunct="1">
                        <a:defRPr kumimoji="0" kern="1200">
                          <a:solidFill>
                            <a:schemeClr val="dk1"/>
                          </a:solidFill>
                          <a:latin typeface="Calibri"/>
                        </a:defRPr>
                      </a:lvl3pPr>
                      <a:lvl4pPr marL="1371600" algn="r" rtl="1" eaLnBrk="1" latinLnBrk="0" hangingPunct="1">
                        <a:defRPr kumimoji="0" kern="1200">
                          <a:solidFill>
                            <a:schemeClr val="dk1"/>
                          </a:solidFill>
                          <a:latin typeface="Calibri"/>
                        </a:defRPr>
                      </a:lvl4pPr>
                      <a:lvl5pPr marL="1828800" algn="r" rtl="1" eaLnBrk="1" latinLnBrk="0" hangingPunct="1">
                        <a:defRPr kumimoji="0" kern="1200">
                          <a:solidFill>
                            <a:schemeClr val="dk1"/>
                          </a:solidFill>
                          <a:latin typeface="Calibri"/>
                        </a:defRPr>
                      </a:lvl5pPr>
                      <a:lvl6pPr marL="2286000" algn="r" rtl="1" eaLnBrk="1" latinLnBrk="0" hangingPunct="1">
                        <a:defRPr kumimoji="0" kern="1200">
                          <a:solidFill>
                            <a:schemeClr val="dk1"/>
                          </a:solidFill>
                          <a:latin typeface="Calibri"/>
                        </a:defRPr>
                      </a:lvl6pPr>
                      <a:lvl7pPr marL="2743200" algn="r" rtl="1" eaLnBrk="1" latinLnBrk="0" hangingPunct="1">
                        <a:defRPr kumimoji="0" kern="1200">
                          <a:solidFill>
                            <a:schemeClr val="dk1"/>
                          </a:solidFill>
                          <a:latin typeface="Calibri"/>
                        </a:defRPr>
                      </a:lvl7pPr>
                      <a:lvl8pPr marL="3200400" algn="r" rtl="1" eaLnBrk="1" latinLnBrk="0" hangingPunct="1">
                        <a:defRPr kumimoji="0" kern="1200">
                          <a:solidFill>
                            <a:schemeClr val="dk1"/>
                          </a:solidFill>
                          <a:latin typeface="Calibri"/>
                        </a:defRPr>
                      </a:lvl8pPr>
                      <a:lvl9pPr marL="3657600" algn="r" rtl="1" eaLnBrk="1" latinLnBrk="0" hangingPunct="1">
                        <a:defRPr kumimoji="0" kern="1200">
                          <a:solidFill>
                            <a:schemeClr val="dk1"/>
                          </a:solidFill>
                          <a:latin typeface="Calibri"/>
                        </a:defRPr>
                      </a:lvl9pPr>
                    </a:lstStyle>
                    <a:p>
                      <a:pPr marL="0" algn="l" defTabSz="914400" rtl="0" eaLnBrk="1" latinLnBrk="0" hangingPunct="1"/>
                      <a:r>
                        <a:rPr lang="en-US" sz="1200" b="0" kern="1200" dirty="0" smtClean="0">
                          <a:solidFill>
                            <a:schemeClr val="tx1"/>
                          </a:solidFill>
                          <a:latin typeface="+mn-lt"/>
                          <a:ea typeface="+mn-ea"/>
                          <a:cs typeface="+mn-cs"/>
                        </a:rPr>
                        <a:t>2. Send a memo to elaborate on the importance of proper utilization of STAT orders</a:t>
                      </a:r>
                      <a:endParaRPr lang="en-US" sz="1200" b="0"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r" rtl="1" eaLnBrk="1" latinLnBrk="0" hangingPunct="1">
                        <a:defRPr kumimoji="0" kern="1200">
                          <a:solidFill>
                            <a:schemeClr val="dk1"/>
                          </a:solidFill>
                          <a:latin typeface="Calibri"/>
                        </a:defRPr>
                      </a:lvl1pPr>
                      <a:lvl2pPr marL="457200" algn="r" rtl="1" eaLnBrk="1" latinLnBrk="0" hangingPunct="1">
                        <a:defRPr kumimoji="0" kern="1200">
                          <a:solidFill>
                            <a:schemeClr val="dk1"/>
                          </a:solidFill>
                          <a:latin typeface="Calibri"/>
                        </a:defRPr>
                      </a:lvl2pPr>
                      <a:lvl3pPr marL="914400" algn="r" rtl="1" eaLnBrk="1" latinLnBrk="0" hangingPunct="1">
                        <a:defRPr kumimoji="0" kern="1200">
                          <a:solidFill>
                            <a:schemeClr val="dk1"/>
                          </a:solidFill>
                          <a:latin typeface="Calibri"/>
                        </a:defRPr>
                      </a:lvl3pPr>
                      <a:lvl4pPr marL="1371600" algn="r" rtl="1" eaLnBrk="1" latinLnBrk="0" hangingPunct="1">
                        <a:defRPr kumimoji="0" kern="1200">
                          <a:solidFill>
                            <a:schemeClr val="dk1"/>
                          </a:solidFill>
                          <a:latin typeface="Calibri"/>
                        </a:defRPr>
                      </a:lvl4pPr>
                      <a:lvl5pPr marL="1828800" algn="r" rtl="1" eaLnBrk="1" latinLnBrk="0" hangingPunct="1">
                        <a:defRPr kumimoji="0" kern="1200">
                          <a:solidFill>
                            <a:schemeClr val="dk1"/>
                          </a:solidFill>
                          <a:latin typeface="Calibri"/>
                        </a:defRPr>
                      </a:lvl5pPr>
                      <a:lvl6pPr marL="2286000" algn="r" rtl="1" eaLnBrk="1" latinLnBrk="0" hangingPunct="1">
                        <a:defRPr kumimoji="0" kern="1200">
                          <a:solidFill>
                            <a:schemeClr val="dk1"/>
                          </a:solidFill>
                          <a:latin typeface="Calibri"/>
                        </a:defRPr>
                      </a:lvl6pPr>
                      <a:lvl7pPr marL="2743200" algn="r" rtl="1" eaLnBrk="1" latinLnBrk="0" hangingPunct="1">
                        <a:defRPr kumimoji="0" kern="1200">
                          <a:solidFill>
                            <a:schemeClr val="dk1"/>
                          </a:solidFill>
                          <a:latin typeface="Calibri"/>
                        </a:defRPr>
                      </a:lvl7pPr>
                      <a:lvl8pPr marL="3200400" algn="r" rtl="1" eaLnBrk="1" latinLnBrk="0" hangingPunct="1">
                        <a:defRPr kumimoji="0" kern="1200">
                          <a:solidFill>
                            <a:schemeClr val="dk1"/>
                          </a:solidFill>
                          <a:latin typeface="Calibri"/>
                        </a:defRPr>
                      </a:lvl8pPr>
                      <a:lvl9pPr marL="3657600" algn="r" rtl="1" eaLnBrk="1" latinLnBrk="0" hangingPunct="1">
                        <a:defRPr kumimoji="0" kern="1200">
                          <a:solidFill>
                            <a:schemeClr val="dk1"/>
                          </a:solidFill>
                          <a:latin typeface="Calibri"/>
                        </a:defRPr>
                      </a:lvl9pPr>
                    </a:lstStyle>
                    <a:p>
                      <a:pPr marL="0" algn="l" defTabSz="914400" rtl="0" eaLnBrk="1" latinLnBrk="0" hangingPunct="1"/>
                      <a:r>
                        <a:rPr lang="en-US" sz="1200" b="0" kern="1200" dirty="0" smtClean="0">
                          <a:solidFill>
                            <a:schemeClr val="tx1"/>
                          </a:solidFill>
                          <a:latin typeface="+mn-lt"/>
                          <a:ea typeface="+mn-ea"/>
                          <a:cs typeface="+mn-cs"/>
                        </a:rPr>
                        <a:t>MCA</a:t>
                      </a:r>
                      <a:endParaRPr lang="en-US" sz="1200" b="0"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r" rtl="1" eaLnBrk="1" latinLnBrk="0" hangingPunct="1">
                        <a:defRPr kumimoji="0" kern="1200">
                          <a:solidFill>
                            <a:schemeClr val="dk1"/>
                          </a:solidFill>
                          <a:latin typeface="Calibri"/>
                        </a:defRPr>
                      </a:lvl1pPr>
                      <a:lvl2pPr marL="457200" algn="r" rtl="1" eaLnBrk="1" latinLnBrk="0" hangingPunct="1">
                        <a:defRPr kumimoji="0" kern="1200">
                          <a:solidFill>
                            <a:schemeClr val="dk1"/>
                          </a:solidFill>
                          <a:latin typeface="Calibri"/>
                        </a:defRPr>
                      </a:lvl2pPr>
                      <a:lvl3pPr marL="914400" algn="r" rtl="1" eaLnBrk="1" latinLnBrk="0" hangingPunct="1">
                        <a:defRPr kumimoji="0" kern="1200">
                          <a:solidFill>
                            <a:schemeClr val="dk1"/>
                          </a:solidFill>
                          <a:latin typeface="Calibri"/>
                        </a:defRPr>
                      </a:lvl3pPr>
                      <a:lvl4pPr marL="1371600" algn="r" rtl="1" eaLnBrk="1" latinLnBrk="0" hangingPunct="1">
                        <a:defRPr kumimoji="0" kern="1200">
                          <a:solidFill>
                            <a:schemeClr val="dk1"/>
                          </a:solidFill>
                          <a:latin typeface="Calibri"/>
                        </a:defRPr>
                      </a:lvl4pPr>
                      <a:lvl5pPr marL="1828800" algn="r" rtl="1" eaLnBrk="1" latinLnBrk="0" hangingPunct="1">
                        <a:defRPr kumimoji="0" kern="1200">
                          <a:solidFill>
                            <a:schemeClr val="dk1"/>
                          </a:solidFill>
                          <a:latin typeface="Calibri"/>
                        </a:defRPr>
                      </a:lvl5pPr>
                      <a:lvl6pPr marL="2286000" algn="r" rtl="1" eaLnBrk="1" latinLnBrk="0" hangingPunct="1">
                        <a:defRPr kumimoji="0" kern="1200">
                          <a:solidFill>
                            <a:schemeClr val="dk1"/>
                          </a:solidFill>
                          <a:latin typeface="Calibri"/>
                        </a:defRPr>
                      </a:lvl6pPr>
                      <a:lvl7pPr marL="2743200" algn="r" rtl="1" eaLnBrk="1" latinLnBrk="0" hangingPunct="1">
                        <a:defRPr kumimoji="0" kern="1200">
                          <a:solidFill>
                            <a:schemeClr val="dk1"/>
                          </a:solidFill>
                          <a:latin typeface="Calibri"/>
                        </a:defRPr>
                      </a:lvl7pPr>
                      <a:lvl8pPr marL="3200400" algn="r" rtl="1" eaLnBrk="1" latinLnBrk="0" hangingPunct="1">
                        <a:defRPr kumimoji="0" kern="1200">
                          <a:solidFill>
                            <a:schemeClr val="dk1"/>
                          </a:solidFill>
                          <a:latin typeface="Calibri"/>
                        </a:defRPr>
                      </a:lvl8pPr>
                      <a:lvl9pPr marL="3657600" algn="r" rtl="1" eaLnBrk="1" latinLnBrk="0" hangingPunct="1">
                        <a:defRPr kumimoji="0" kern="1200">
                          <a:solidFill>
                            <a:schemeClr val="dk1"/>
                          </a:solidFill>
                          <a:latin typeface="Calibri"/>
                        </a:defRPr>
                      </a:lvl9pPr>
                    </a:lstStyle>
                    <a:p>
                      <a:pPr marL="0" algn="l" defTabSz="914400" rtl="0" eaLnBrk="1" latinLnBrk="0" hangingPunct="1"/>
                      <a:r>
                        <a:rPr lang="en-US" sz="1200" b="0" kern="1200" dirty="0" smtClean="0">
                          <a:solidFill>
                            <a:schemeClr val="tx1"/>
                          </a:solidFill>
                          <a:latin typeface="+mn-lt"/>
                          <a:ea typeface="+mn-ea"/>
                          <a:cs typeface="+mn-cs"/>
                        </a:rPr>
                        <a:t>Completed</a:t>
                      </a:r>
                      <a:endParaRPr lang="en-US" sz="1200" b="0"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756288">
                <a:tc>
                  <a:txBody>
                    <a:bodyPr/>
                    <a:lstStyle>
                      <a:lvl1pPr marL="0" algn="r" rtl="1" eaLnBrk="1" latinLnBrk="0" hangingPunct="1">
                        <a:defRPr kumimoji="0" kern="1200">
                          <a:solidFill>
                            <a:schemeClr val="dk1"/>
                          </a:solidFill>
                          <a:latin typeface="Calibri"/>
                        </a:defRPr>
                      </a:lvl1pPr>
                      <a:lvl2pPr marL="457200" algn="r" rtl="1" eaLnBrk="1" latinLnBrk="0" hangingPunct="1">
                        <a:defRPr kumimoji="0" kern="1200">
                          <a:solidFill>
                            <a:schemeClr val="dk1"/>
                          </a:solidFill>
                          <a:latin typeface="Calibri"/>
                        </a:defRPr>
                      </a:lvl2pPr>
                      <a:lvl3pPr marL="914400" algn="r" rtl="1" eaLnBrk="1" latinLnBrk="0" hangingPunct="1">
                        <a:defRPr kumimoji="0" kern="1200">
                          <a:solidFill>
                            <a:schemeClr val="dk1"/>
                          </a:solidFill>
                          <a:latin typeface="Calibri"/>
                        </a:defRPr>
                      </a:lvl3pPr>
                      <a:lvl4pPr marL="1371600" algn="r" rtl="1" eaLnBrk="1" latinLnBrk="0" hangingPunct="1">
                        <a:defRPr kumimoji="0" kern="1200">
                          <a:solidFill>
                            <a:schemeClr val="dk1"/>
                          </a:solidFill>
                          <a:latin typeface="Calibri"/>
                        </a:defRPr>
                      </a:lvl4pPr>
                      <a:lvl5pPr marL="1828800" algn="r" rtl="1" eaLnBrk="1" latinLnBrk="0" hangingPunct="1">
                        <a:defRPr kumimoji="0" kern="1200">
                          <a:solidFill>
                            <a:schemeClr val="dk1"/>
                          </a:solidFill>
                          <a:latin typeface="Calibri"/>
                        </a:defRPr>
                      </a:lvl5pPr>
                      <a:lvl6pPr marL="2286000" algn="r" rtl="1" eaLnBrk="1" latinLnBrk="0" hangingPunct="1">
                        <a:defRPr kumimoji="0" kern="1200">
                          <a:solidFill>
                            <a:schemeClr val="dk1"/>
                          </a:solidFill>
                          <a:latin typeface="Calibri"/>
                        </a:defRPr>
                      </a:lvl6pPr>
                      <a:lvl7pPr marL="2743200" algn="r" rtl="1" eaLnBrk="1" latinLnBrk="0" hangingPunct="1">
                        <a:defRPr kumimoji="0" kern="1200">
                          <a:solidFill>
                            <a:schemeClr val="dk1"/>
                          </a:solidFill>
                          <a:latin typeface="Calibri"/>
                        </a:defRPr>
                      </a:lvl7pPr>
                      <a:lvl8pPr marL="3200400" algn="r" rtl="1" eaLnBrk="1" latinLnBrk="0" hangingPunct="1">
                        <a:defRPr kumimoji="0" kern="1200">
                          <a:solidFill>
                            <a:schemeClr val="dk1"/>
                          </a:solidFill>
                          <a:latin typeface="Calibri"/>
                        </a:defRPr>
                      </a:lvl8pPr>
                      <a:lvl9pPr marL="3657600" algn="r" rtl="1" eaLnBrk="1" latinLnBrk="0" hangingPunct="1">
                        <a:defRPr kumimoji="0" kern="1200">
                          <a:solidFill>
                            <a:schemeClr val="dk1"/>
                          </a:solidFill>
                          <a:latin typeface="Calibri"/>
                        </a:defRPr>
                      </a:lvl9pPr>
                    </a:lstStyle>
                    <a:p>
                      <a:pPr marL="0" algn="l" defTabSz="914400" rtl="0" eaLnBrk="1" latinLnBrk="0" hangingPunct="1"/>
                      <a:r>
                        <a:rPr lang="en-US" sz="1200" b="1" kern="1200" dirty="0" smtClean="0">
                          <a:solidFill>
                            <a:schemeClr val="tx1"/>
                          </a:solidFill>
                          <a:latin typeface="+mn-lt"/>
                          <a:ea typeface="+mn-ea"/>
                          <a:cs typeface="+mn-cs"/>
                        </a:rPr>
                        <a:t>No proper documentation for medication administration</a:t>
                      </a:r>
                      <a:endParaRPr lang="en-US" sz="1200" b="1"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r" rtl="1" eaLnBrk="1" latinLnBrk="0" hangingPunct="1">
                        <a:defRPr kumimoji="0" kern="1200">
                          <a:solidFill>
                            <a:schemeClr val="dk1"/>
                          </a:solidFill>
                          <a:latin typeface="Calibri"/>
                        </a:defRPr>
                      </a:lvl1pPr>
                      <a:lvl2pPr marL="457200" algn="r" rtl="1" eaLnBrk="1" latinLnBrk="0" hangingPunct="1">
                        <a:defRPr kumimoji="0" kern="1200">
                          <a:solidFill>
                            <a:schemeClr val="dk1"/>
                          </a:solidFill>
                          <a:latin typeface="Calibri"/>
                        </a:defRPr>
                      </a:lvl2pPr>
                      <a:lvl3pPr marL="914400" algn="r" rtl="1" eaLnBrk="1" latinLnBrk="0" hangingPunct="1">
                        <a:defRPr kumimoji="0" kern="1200">
                          <a:solidFill>
                            <a:schemeClr val="dk1"/>
                          </a:solidFill>
                          <a:latin typeface="Calibri"/>
                        </a:defRPr>
                      </a:lvl3pPr>
                      <a:lvl4pPr marL="1371600" algn="r" rtl="1" eaLnBrk="1" latinLnBrk="0" hangingPunct="1">
                        <a:defRPr kumimoji="0" kern="1200">
                          <a:solidFill>
                            <a:schemeClr val="dk1"/>
                          </a:solidFill>
                          <a:latin typeface="Calibri"/>
                        </a:defRPr>
                      </a:lvl4pPr>
                      <a:lvl5pPr marL="1828800" algn="r" rtl="1" eaLnBrk="1" latinLnBrk="0" hangingPunct="1">
                        <a:defRPr kumimoji="0" kern="1200">
                          <a:solidFill>
                            <a:schemeClr val="dk1"/>
                          </a:solidFill>
                          <a:latin typeface="Calibri"/>
                        </a:defRPr>
                      </a:lvl5pPr>
                      <a:lvl6pPr marL="2286000" algn="r" rtl="1" eaLnBrk="1" latinLnBrk="0" hangingPunct="1">
                        <a:defRPr kumimoji="0" kern="1200">
                          <a:solidFill>
                            <a:schemeClr val="dk1"/>
                          </a:solidFill>
                          <a:latin typeface="Calibri"/>
                        </a:defRPr>
                      </a:lvl6pPr>
                      <a:lvl7pPr marL="2743200" algn="r" rtl="1" eaLnBrk="1" latinLnBrk="0" hangingPunct="1">
                        <a:defRPr kumimoji="0" kern="1200">
                          <a:solidFill>
                            <a:schemeClr val="dk1"/>
                          </a:solidFill>
                          <a:latin typeface="Calibri"/>
                        </a:defRPr>
                      </a:lvl7pPr>
                      <a:lvl8pPr marL="3200400" algn="r" rtl="1" eaLnBrk="1" latinLnBrk="0" hangingPunct="1">
                        <a:defRPr kumimoji="0" kern="1200">
                          <a:solidFill>
                            <a:schemeClr val="dk1"/>
                          </a:solidFill>
                          <a:latin typeface="Calibri"/>
                        </a:defRPr>
                      </a:lvl8pPr>
                      <a:lvl9pPr marL="3657600" algn="r" rtl="1" eaLnBrk="1" latinLnBrk="0" hangingPunct="1">
                        <a:defRPr kumimoji="0" kern="1200">
                          <a:solidFill>
                            <a:schemeClr val="dk1"/>
                          </a:solidFill>
                          <a:latin typeface="Calibri"/>
                        </a:defRPr>
                      </a:lvl9pPr>
                    </a:lstStyle>
                    <a:p>
                      <a:pPr marL="0" algn="l" defTabSz="914400" rtl="0" eaLnBrk="1" latinLnBrk="0" hangingPunct="1"/>
                      <a:r>
                        <a:rPr lang="en-US" sz="1200" b="0" kern="1200" dirty="0" smtClean="0">
                          <a:solidFill>
                            <a:schemeClr val="tx1"/>
                          </a:solidFill>
                          <a:latin typeface="+mn-lt"/>
                          <a:ea typeface="+mn-ea"/>
                          <a:cs typeface="+mn-cs"/>
                        </a:rPr>
                        <a:t>3. Send a memo to comply with strict documentation for sedation analgesia during procedures requiring sedation must be followed by Anesthesia Department</a:t>
                      </a:r>
                      <a:endParaRPr lang="en-US" sz="1200" b="0"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r" rtl="1" eaLnBrk="1" latinLnBrk="0" hangingPunct="1">
                        <a:defRPr kumimoji="0" kern="1200">
                          <a:solidFill>
                            <a:schemeClr val="dk1"/>
                          </a:solidFill>
                          <a:latin typeface="Calibri"/>
                        </a:defRPr>
                      </a:lvl1pPr>
                      <a:lvl2pPr marL="457200" algn="r" rtl="1" eaLnBrk="1" latinLnBrk="0" hangingPunct="1">
                        <a:defRPr kumimoji="0" kern="1200">
                          <a:solidFill>
                            <a:schemeClr val="dk1"/>
                          </a:solidFill>
                          <a:latin typeface="Calibri"/>
                        </a:defRPr>
                      </a:lvl2pPr>
                      <a:lvl3pPr marL="914400" algn="r" rtl="1" eaLnBrk="1" latinLnBrk="0" hangingPunct="1">
                        <a:defRPr kumimoji="0" kern="1200">
                          <a:solidFill>
                            <a:schemeClr val="dk1"/>
                          </a:solidFill>
                          <a:latin typeface="Calibri"/>
                        </a:defRPr>
                      </a:lvl3pPr>
                      <a:lvl4pPr marL="1371600" algn="r" rtl="1" eaLnBrk="1" latinLnBrk="0" hangingPunct="1">
                        <a:defRPr kumimoji="0" kern="1200">
                          <a:solidFill>
                            <a:schemeClr val="dk1"/>
                          </a:solidFill>
                          <a:latin typeface="Calibri"/>
                        </a:defRPr>
                      </a:lvl4pPr>
                      <a:lvl5pPr marL="1828800" algn="r" rtl="1" eaLnBrk="1" latinLnBrk="0" hangingPunct="1">
                        <a:defRPr kumimoji="0" kern="1200">
                          <a:solidFill>
                            <a:schemeClr val="dk1"/>
                          </a:solidFill>
                          <a:latin typeface="Calibri"/>
                        </a:defRPr>
                      </a:lvl5pPr>
                      <a:lvl6pPr marL="2286000" algn="r" rtl="1" eaLnBrk="1" latinLnBrk="0" hangingPunct="1">
                        <a:defRPr kumimoji="0" kern="1200">
                          <a:solidFill>
                            <a:schemeClr val="dk1"/>
                          </a:solidFill>
                          <a:latin typeface="Calibri"/>
                        </a:defRPr>
                      </a:lvl6pPr>
                      <a:lvl7pPr marL="2743200" algn="r" rtl="1" eaLnBrk="1" latinLnBrk="0" hangingPunct="1">
                        <a:defRPr kumimoji="0" kern="1200">
                          <a:solidFill>
                            <a:schemeClr val="dk1"/>
                          </a:solidFill>
                          <a:latin typeface="Calibri"/>
                        </a:defRPr>
                      </a:lvl7pPr>
                      <a:lvl8pPr marL="3200400" algn="r" rtl="1" eaLnBrk="1" latinLnBrk="0" hangingPunct="1">
                        <a:defRPr kumimoji="0" kern="1200">
                          <a:solidFill>
                            <a:schemeClr val="dk1"/>
                          </a:solidFill>
                          <a:latin typeface="Calibri"/>
                        </a:defRPr>
                      </a:lvl8pPr>
                      <a:lvl9pPr marL="3657600" algn="r" rtl="1" eaLnBrk="1" latinLnBrk="0" hangingPunct="1">
                        <a:defRPr kumimoji="0" kern="1200">
                          <a:solidFill>
                            <a:schemeClr val="dk1"/>
                          </a:solidFill>
                          <a:latin typeface="Calibri"/>
                        </a:defRPr>
                      </a:lvl9pPr>
                    </a:lstStyle>
                    <a:p>
                      <a:pPr marL="0" algn="l" defTabSz="914400" rtl="0" eaLnBrk="1" latinLnBrk="0" hangingPunct="1"/>
                      <a:r>
                        <a:rPr lang="en-US" sz="1200" b="0" kern="1200" dirty="0" smtClean="0">
                          <a:solidFill>
                            <a:schemeClr val="tx1"/>
                          </a:solidFill>
                          <a:latin typeface="+mn-lt"/>
                          <a:ea typeface="+mn-ea"/>
                          <a:cs typeface="+mn-cs"/>
                        </a:rPr>
                        <a:t>MCA</a:t>
                      </a:r>
                      <a:endParaRPr lang="en-US" sz="1200" b="0"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r" rtl="1" eaLnBrk="1" latinLnBrk="0" hangingPunct="1">
                        <a:defRPr kumimoji="0" kern="1200">
                          <a:solidFill>
                            <a:schemeClr val="dk1"/>
                          </a:solidFill>
                          <a:latin typeface="Calibri"/>
                        </a:defRPr>
                      </a:lvl1pPr>
                      <a:lvl2pPr marL="457200" algn="r" rtl="1" eaLnBrk="1" latinLnBrk="0" hangingPunct="1">
                        <a:defRPr kumimoji="0" kern="1200">
                          <a:solidFill>
                            <a:schemeClr val="dk1"/>
                          </a:solidFill>
                          <a:latin typeface="Calibri"/>
                        </a:defRPr>
                      </a:lvl2pPr>
                      <a:lvl3pPr marL="914400" algn="r" rtl="1" eaLnBrk="1" latinLnBrk="0" hangingPunct="1">
                        <a:defRPr kumimoji="0" kern="1200">
                          <a:solidFill>
                            <a:schemeClr val="dk1"/>
                          </a:solidFill>
                          <a:latin typeface="Calibri"/>
                        </a:defRPr>
                      </a:lvl3pPr>
                      <a:lvl4pPr marL="1371600" algn="r" rtl="1" eaLnBrk="1" latinLnBrk="0" hangingPunct="1">
                        <a:defRPr kumimoji="0" kern="1200">
                          <a:solidFill>
                            <a:schemeClr val="dk1"/>
                          </a:solidFill>
                          <a:latin typeface="Calibri"/>
                        </a:defRPr>
                      </a:lvl4pPr>
                      <a:lvl5pPr marL="1828800" algn="r" rtl="1" eaLnBrk="1" latinLnBrk="0" hangingPunct="1">
                        <a:defRPr kumimoji="0" kern="1200">
                          <a:solidFill>
                            <a:schemeClr val="dk1"/>
                          </a:solidFill>
                          <a:latin typeface="Calibri"/>
                        </a:defRPr>
                      </a:lvl5pPr>
                      <a:lvl6pPr marL="2286000" algn="r" rtl="1" eaLnBrk="1" latinLnBrk="0" hangingPunct="1">
                        <a:defRPr kumimoji="0" kern="1200">
                          <a:solidFill>
                            <a:schemeClr val="dk1"/>
                          </a:solidFill>
                          <a:latin typeface="Calibri"/>
                        </a:defRPr>
                      </a:lvl6pPr>
                      <a:lvl7pPr marL="2743200" algn="r" rtl="1" eaLnBrk="1" latinLnBrk="0" hangingPunct="1">
                        <a:defRPr kumimoji="0" kern="1200">
                          <a:solidFill>
                            <a:schemeClr val="dk1"/>
                          </a:solidFill>
                          <a:latin typeface="Calibri"/>
                        </a:defRPr>
                      </a:lvl7pPr>
                      <a:lvl8pPr marL="3200400" algn="r" rtl="1" eaLnBrk="1" latinLnBrk="0" hangingPunct="1">
                        <a:defRPr kumimoji="0" kern="1200">
                          <a:solidFill>
                            <a:schemeClr val="dk1"/>
                          </a:solidFill>
                          <a:latin typeface="Calibri"/>
                        </a:defRPr>
                      </a:lvl8pPr>
                      <a:lvl9pPr marL="3657600" algn="r" rtl="1" eaLnBrk="1" latinLnBrk="0" hangingPunct="1">
                        <a:defRPr kumimoji="0" kern="1200">
                          <a:solidFill>
                            <a:schemeClr val="dk1"/>
                          </a:solidFill>
                          <a:latin typeface="Calibri"/>
                        </a:defRPr>
                      </a:lvl9pPr>
                    </a:lstStyle>
                    <a:p>
                      <a:pPr marL="0" algn="l" defTabSz="914400" rtl="0" eaLnBrk="1" latinLnBrk="0" hangingPunct="1"/>
                      <a:r>
                        <a:rPr lang="en-US" sz="1200" b="0" kern="1200" dirty="0" smtClean="0">
                          <a:solidFill>
                            <a:schemeClr val="tx1"/>
                          </a:solidFill>
                          <a:latin typeface="+mn-lt"/>
                          <a:ea typeface="+mn-ea"/>
                          <a:cs typeface="+mn-cs"/>
                        </a:rPr>
                        <a:t>Completed</a:t>
                      </a:r>
                      <a:endParaRPr lang="en-US" sz="1200" b="0"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922670">
                <a:tc>
                  <a:txBody>
                    <a:bodyPr/>
                    <a:lstStyle>
                      <a:lvl1pPr marL="0" algn="r" rtl="1" eaLnBrk="1" latinLnBrk="0" hangingPunct="1">
                        <a:defRPr kumimoji="0" kern="1200">
                          <a:solidFill>
                            <a:schemeClr val="dk1"/>
                          </a:solidFill>
                          <a:latin typeface="Calibri"/>
                        </a:defRPr>
                      </a:lvl1pPr>
                      <a:lvl2pPr marL="457200" algn="r" rtl="1" eaLnBrk="1" latinLnBrk="0" hangingPunct="1">
                        <a:defRPr kumimoji="0" kern="1200">
                          <a:solidFill>
                            <a:schemeClr val="dk1"/>
                          </a:solidFill>
                          <a:latin typeface="Calibri"/>
                        </a:defRPr>
                      </a:lvl2pPr>
                      <a:lvl3pPr marL="914400" algn="r" rtl="1" eaLnBrk="1" latinLnBrk="0" hangingPunct="1">
                        <a:defRPr kumimoji="0" kern="1200">
                          <a:solidFill>
                            <a:schemeClr val="dk1"/>
                          </a:solidFill>
                          <a:latin typeface="Calibri"/>
                        </a:defRPr>
                      </a:lvl3pPr>
                      <a:lvl4pPr marL="1371600" algn="r" rtl="1" eaLnBrk="1" latinLnBrk="0" hangingPunct="1">
                        <a:defRPr kumimoji="0" kern="1200">
                          <a:solidFill>
                            <a:schemeClr val="dk1"/>
                          </a:solidFill>
                          <a:latin typeface="Calibri"/>
                        </a:defRPr>
                      </a:lvl4pPr>
                      <a:lvl5pPr marL="1828800" algn="r" rtl="1" eaLnBrk="1" latinLnBrk="0" hangingPunct="1">
                        <a:defRPr kumimoji="0" kern="1200">
                          <a:solidFill>
                            <a:schemeClr val="dk1"/>
                          </a:solidFill>
                          <a:latin typeface="Calibri"/>
                        </a:defRPr>
                      </a:lvl5pPr>
                      <a:lvl6pPr marL="2286000" algn="r" rtl="1" eaLnBrk="1" latinLnBrk="0" hangingPunct="1">
                        <a:defRPr kumimoji="0" kern="1200">
                          <a:solidFill>
                            <a:schemeClr val="dk1"/>
                          </a:solidFill>
                          <a:latin typeface="Calibri"/>
                        </a:defRPr>
                      </a:lvl6pPr>
                      <a:lvl7pPr marL="2743200" algn="r" rtl="1" eaLnBrk="1" latinLnBrk="0" hangingPunct="1">
                        <a:defRPr kumimoji="0" kern="1200">
                          <a:solidFill>
                            <a:schemeClr val="dk1"/>
                          </a:solidFill>
                          <a:latin typeface="Calibri"/>
                        </a:defRPr>
                      </a:lvl7pPr>
                      <a:lvl8pPr marL="3200400" algn="r" rtl="1" eaLnBrk="1" latinLnBrk="0" hangingPunct="1">
                        <a:defRPr kumimoji="0" kern="1200">
                          <a:solidFill>
                            <a:schemeClr val="dk1"/>
                          </a:solidFill>
                          <a:latin typeface="Calibri"/>
                        </a:defRPr>
                      </a:lvl8pPr>
                      <a:lvl9pPr marL="3657600" algn="r" rtl="1" eaLnBrk="1" latinLnBrk="0" hangingPunct="1">
                        <a:defRPr kumimoji="0" kern="1200">
                          <a:solidFill>
                            <a:schemeClr val="dk1"/>
                          </a:solidFill>
                          <a:latin typeface="Calibri"/>
                        </a:defRPr>
                      </a:lvl9pPr>
                    </a:lstStyle>
                    <a:p>
                      <a:pPr marL="0" algn="l" defTabSz="914400" rtl="0" eaLnBrk="1" latinLnBrk="0" hangingPunct="1"/>
                      <a:r>
                        <a:rPr lang="en-US" sz="1200" b="1" kern="1200" dirty="0" smtClean="0">
                          <a:solidFill>
                            <a:schemeClr val="tx1"/>
                          </a:solidFill>
                          <a:latin typeface="+mn-lt"/>
                          <a:ea typeface="+mn-ea"/>
                          <a:cs typeface="+mn-cs"/>
                        </a:rPr>
                        <a:t>Critical results findings were not communicated Failure form both ends Radiologist &amp;Neurosurgery</a:t>
                      </a:r>
                      <a:endParaRPr lang="en-US" sz="1200" b="1"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r" rtl="1" eaLnBrk="1" latinLnBrk="0" hangingPunct="1">
                        <a:defRPr kumimoji="0" kern="1200">
                          <a:solidFill>
                            <a:schemeClr val="dk1"/>
                          </a:solidFill>
                          <a:latin typeface="Calibri"/>
                        </a:defRPr>
                      </a:lvl1pPr>
                      <a:lvl2pPr marL="457200" algn="r" rtl="1" eaLnBrk="1" latinLnBrk="0" hangingPunct="1">
                        <a:defRPr kumimoji="0" kern="1200">
                          <a:solidFill>
                            <a:schemeClr val="dk1"/>
                          </a:solidFill>
                          <a:latin typeface="Calibri"/>
                        </a:defRPr>
                      </a:lvl2pPr>
                      <a:lvl3pPr marL="914400" algn="r" rtl="1" eaLnBrk="1" latinLnBrk="0" hangingPunct="1">
                        <a:defRPr kumimoji="0" kern="1200">
                          <a:solidFill>
                            <a:schemeClr val="dk1"/>
                          </a:solidFill>
                          <a:latin typeface="Calibri"/>
                        </a:defRPr>
                      </a:lvl3pPr>
                      <a:lvl4pPr marL="1371600" algn="r" rtl="1" eaLnBrk="1" latinLnBrk="0" hangingPunct="1">
                        <a:defRPr kumimoji="0" kern="1200">
                          <a:solidFill>
                            <a:schemeClr val="dk1"/>
                          </a:solidFill>
                          <a:latin typeface="Calibri"/>
                        </a:defRPr>
                      </a:lvl4pPr>
                      <a:lvl5pPr marL="1828800" algn="r" rtl="1" eaLnBrk="1" latinLnBrk="0" hangingPunct="1">
                        <a:defRPr kumimoji="0" kern="1200">
                          <a:solidFill>
                            <a:schemeClr val="dk1"/>
                          </a:solidFill>
                          <a:latin typeface="Calibri"/>
                        </a:defRPr>
                      </a:lvl5pPr>
                      <a:lvl6pPr marL="2286000" algn="r" rtl="1" eaLnBrk="1" latinLnBrk="0" hangingPunct="1">
                        <a:defRPr kumimoji="0" kern="1200">
                          <a:solidFill>
                            <a:schemeClr val="dk1"/>
                          </a:solidFill>
                          <a:latin typeface="Calibri"/>
                        </a:defRPr>
                      </a:lvl6pPr>
                      <a:lvl7pPr marL="2743200" algn="r" rtl="1" eaLnBrk="1" latinLnBrk="0" hangingPunct="1">
                        <a:defRPr kumimoji="0" kern="1200">
                          <a:solidFill>
                            <a:schemeClr val="dk1"/>
                          </a:solidFill>
                          <a:latin typeface="Calibri"/>
                        </a:defRPr>
                      </a:lvl7pPr>
                      <a:lvl8pPr marL="3200400" algn="r" rtl="1" eaLnBrk="1" latinLnBrk="0" hangingPunct="1">
                        <a:defRPr kumimoji="0" kern="1200">
                          <a:solidFill>
                            <a:schemeClr val="dk1"/>
                          </a:solidFill>
                          <a:latin typeface="Calibri"/>
                        </a:defRPr>
                      </a:lvl8pPr>
                      <a:lvl9pPr marL="3657600" algn="r" rtl="1" eaLnBrk="1" latinLnBrk="0" hangingPunct="1">
                        <a:defRPr kumimoji="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4. Send a memo to Radiology Department to adhere with the procedure of communication of critical results.</a:t>
                      </a:r>
                    </a:p>
                    <a:p>
                      <a:pPr marL="0" algn="l" defTabSz="914400" rtl="0" eaLnBrk="1" latinLnBrk="0" hangingPunct="1"/>
                      <a:endParaRPr lang="en-US" sz="1200" b="0"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r" rtl="1" eaLnBrk="1" latinLnBrk="0" hangingPunct="1">
                        <a:defRPr kumimoji="0" kern="1200">
                          <a:solidFill>
                            <a:schemeClr val="dk1"/>
                          </a:solidFill>
                          <a:latin typeface="Calibri"/>
                        </a:defRPr>
                      </a:lvl1pPr>
                      <a:lvl2pPr marL="457200" algn="r" rtl="1" eaLnBrk="1" latinLnBrk="0" hangingPunct="1">
                        <a:defRPr kumimoji="0" kern="1200">
                          <a:solidFill>
                            <a:schemeClr val="dk1"/>
                          </a:solidFill>
                          <a:latin typeface="Calibri"/>
                        </a:defRPr>
                      </a:lvl2pPr>
                      <a:lvl3pPr marL="914400" algn="r" rtl="1" eaLnBrk="1" latinLnBrk="0" hangingPunct="1">
                        <a:defRPr kumimoji="0" kern="1200">
                          <a:solidFill>
                            <a:schemeClr val="dk1"/>
                          </a:solidFill>
                          <a:latin typeface="Calibri"/>
                        </a:defRPr>
                      </a:lvl3pPr>
                      <a:lvl4pPr marL="1371600" algn="r" rtl="1" eaLnBrk="1" latinLnBrk="0" hangingPunct="1">
                        <a:defRPr kumimoji="0" kern="1200">
                          <a:solidFill>
                            <a:schemeClr val="dk1"/>
                          </a:solidFill>
                          <a:latin typeface="Calibri"/>
                        </a:defRPr>
                      </a:lvl4pPr>
                      <a:lvl5pPr marL="1828800" algn="r" rtl="1" eaLnBrk="1" latinLnBrk="0" hangingPunct="1">
                        <a:defRPr kumimoji="0" kern="1200">
                          <a:solidFill>
                            <a:schemeClr val="dk1"/>
                          </a:solidFill>
                          <a:latin typeface="Calibri"/>
                        </a:defRPr>
                      </a:lvl5pPr>
                      <a:lvl6pPr marL="2286000" algn="r" rtl="1" eaLnBrk="1" latinLnBrk="0" hangingPunct="1">
                        <a:defRPr kumimoji="0" kern="1200">
                          <a:solidFill>
                            <a:schemeClr val="dk1"/>
                          </a:solidFill>
                          <a:latin typeface="Calibri"/>
                        </a:defRPr>
                      </a:lvl6pPr>
                      <a:lvl7pPr marL="2743200" algn="r" rtl="1" eaLnBrk="1" latinLnBrk="0" hangingPunct="1">
                        <a:defRPr kumimoji="0" kern="1200">
                          <a:solidFill>
                            <a:schemeClr val="dk1"/>
                          </a:solidFill>
                          <a:latin typeface="Calibri"/>
                        </a:defRPr>
                      </a:lvl7pPr>
                      <a:lvl8pPr marL="3200400" algn="r" rtl="1" eaLnBrk="1" latinLnBrk="0" hangingPunct="1">
                        <a:defRPr kumimoji="0" kern="1200">
                          <a:solidFill>
                            <a:schemeClr val="dk1"/>
                          </a:solidFill>
                          <a:latin typeface="Calibri"/>
                        </a:defRPr>
                      </a:lvl8pPr>
                      <a:lvl9pPr marL="3657600" algn="r" rtl="1" eaLnBrk="1" latinLnBrk="0" hangingPunct="1">
                        <a:defRPr kumimoji="0" kern="1200">
                          <a:solidFill>
                            <a:schemeClr val="dk1"/>
                          </a:solidFill>
                          <a:latin typeface="Calibri"/>
                        </a:defRPr>
                      </a:lvl9pPr>
                    </a:lstStyle>
                    <a:p>
                      <a:pPr marL="0" algn="l" defTabSz="914400" rtl="0" eaLnBrk="1" latinLnBrk="0" hangingPunct="1"/>
                      <a:r>
                        <a:rPr lang="en-US" sz="1200" b="0" kern="1200" dirty="0" smtClean="0">
                          <a:solidFill>
                            <a:schemeClr val="tx1"/>
                          </a:solidFill>
                          <a:latin typeface="+mn-lt"/>
                          <a:ea typeface="+mn-ea"/>
                          <a:cs typeface="+mn-cs"/>
                        </a:rPr>
                        <a:t>MCA</a:t>
                      </a:r>
                      <a:endParaRPr lang="en-US" sz="1200" b="0"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r" rtl="1" eaLnBrk="1" latinLnBrk="0" hangingPunct="1">
                        <a:defRPr kumimoji="0" kern="1200">
                          <a:solidFill>
                            <a:schemeClr val="dk1"/>
                          </a:solidFill>
                          <a:latin typeface="Calibri"/>
                        </a:defRPr>
                      </a:lvl1pPr>
                      <a:lvl2pPr marL="457200" algn="r" rtl="1" eaLnBrk="1" latinLnBrk="0" hangingPunct="1">
                        <a:defRPr kumimoji="0" kern="1200">
                          <a:solidFill>
                            <a:schemeClr val="dk1"/>
                          </a:solidFill>
                          <a:latin typeface="Calibri"/>
                        </a:defRPr>
                      </a:lvl2pPr>
                      <a:lvl3pPr marL="914400" algn="r" rtl="1" eaLnBrk="1" latinLnBrk="0" hangingPunct="1">
                        <a:defRPr kumimoji="0" kern="1200">
                          <a:solidFill>
                            <a:schemeClr val="dk1"/>
                          </a:solidFill>
                          <a:latin typeface="Calibri"/>
                        </a:defRPr>
                      </a:lvl3pPr>
                      <a:lvl4pPr marL="1371600" algn="r" rtl="1" eaLnBrk="1" latinLnBrk="0" hangingPunct="1">
                        <a:defRPr kumimoji="0" kern="1200">
                          <a:solidFill>
                            <a:schemeClr val="dk1"/>
                          </a:solidFill>
                          <a:latin typeface="Calibri"/>
                        </a:defRPr>
                      </a:lvl4pPr>
                      <a:lvl5pPr marL="1828800" algn="r" rtl="1" eaLnBrk="1" latinLnBrk="0" hangingPunct="1">
                        <a:defRPr kumimoji="0" kern="1200">
                          <a:solidFill>
                            <a:schemeClr val="dk1"/>
                          </a:solidFill>
                          <a:latin typeface="Calibri"/>
                        </a:defRPr>
                      </a:lvl5pPr>
                      <a:lvl6pPr marL="2286000" algn="r" rtl="1" eaLnBrk="1" latinLnBrk="0" hangingPunct="1">
                        <a:defRPr kumimoji="0" kern="1200">
                          <a:solidFill>
                            <a:schemeClr val="dk1"/>
                          </a:solidFill>
                          <a:latin typeface="Calibri"/>
                        </a:defRPr>
                      </a:lvl6pPr>
                      <a:lvl7pPr marL="2743200" algn="r" rtl="1" eaLnBrk="1" latinLnBrk="0" hangingPunct="1">
                        <a:defRPr kumimoji="0" kern="1200">
                          <a:solidFill>
                            <a:schemeClr val="dk1"/>
                          </a:solidFill>
                          <a:latin typeface="Calibri"/>
                        </a:defRPr>
                      </a:lvl7pPr>
                      <a:lvl8pPr marL="3200400" algn="r" rtl="1" eaLnBrk="1" latinLnBrk="0" hangingPunct="1">
                        <a:defRPr kumimoji="0" kern="1200">
                          <a:solidFill>
                            <a:schemeClr val="dk1"/>
                          </a:solidFill>
                          <a:latin typeface="Calibri"/>
                        </a:defRPr>
                      </a:lvl8pPr>
                      <a:lvl9pPr marL="3657600" algn="r" rtl="1" eaLnBrk="1" latinLnBrk="0" hangingPunct="1">
                        <a:defRPr kumimoji="0" kern="1200">
                          <a:solidFill>
                            <a:schemeClr val="dk1"/>
                          </a:solidFill>
                          <a:latin typeface="Calibri"/>
                        </a:defRPr>
                      </a:lvl9pPr>
                    </a:lstStyle>
                    <a:p>
                      <a:pPr marL="0" algn="l" defTabSz="914400" rtl="0" eaLnBrk="1" latinLnBrk="0" hangingPunct="1"/>
                      <a:r>
                        <a:rPr lang="en-US" sz="1200" b="0" kern="1200" dirty="0" smtClean="0">
                          <a:solidFill>
                            <a:schemeClr val="tx1"/>
                          </a:solidFill>
                          <a:latin typeface="+mn-lt"/>
                          <a:ea typeface="+mn-ea"/>
                          <a:cs typeface="+mn-cs"/>
                        </a:rPr>
                        <a:t>Completed</a:t>
                      </a:r>
                      <a:endParaRPr lang="en-US" sz="1200" b="0"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274276">
                <a:tc>
                  <a:txBody>
                    <a:bodyPr/>
                    <a:lstStyle>
                      <a:lvl1pPr marL="0" algn="r" rtl="1" eaLnBrk="1" latinLnBrk="0" hangingPunct="1">
                        <a:defRPr kumimoji="0" kern="1200">
                          <a:solidFill>
                            <a:schemeClr val="dk1"/>
                          </a:solidFill>
                          <a:latin typeface="Calibri"/>
                        </a:defRPr>
                      </a:lvl1pPr>
                      <a:lvl2pPr marL="457200" algn="r" rtl="1" eaLnBrk="1" latinLnBrk="0" hangingPunct="1">
                        <a:defRPr kumimoji="0" kern="1200">
                          <a:solidFill>
                            <a:schemeClr val="dk1"/>
                          </a:solidFill>
                          <a:latin typeface="Calibri"/>
                        </a:defRPr>
                      </a:lvl2pPr>
                      <a:lvl3pPr marL="914400" algn="r" rtl="1" eaLnBrk="1" latinLnBrk="0" hangingPunct="1">
                        <a:defRPr kumimoji="0" kern="1200">
                          <a:solidFill>
                            <a:schemeClr val="dk1"/>
                          </a:solidFill>
                          <a:latin typeface="Calibri"/>
                        </a:defRPr>
                      </a:lvl3pPr>
                      <a:lvl4pPr marL="1371600" algn="r" rtl="1" eaLnBrk="1" latinLnBrk="0" hangingPunct="1">
                        <a:defRPr kumimoji="0" kern="1200">
                          <a:solidFill>
                            <a:schemeClr val="dk1"/>
                          </a:solidFill>
                          <a:latin typeface="Calibri"/>
                        </a:defRPr>
                      </a:lvl4pPr>
                      <a:lvl5pPr marL="1828800" algn="r" rtl="1" eaLnBrk="1" latinLnBrk="0" hangingPunct="1">
                        <a:defRPr kumimoji="0" kern="1200">
                          <a:solidFill>
                            <a:schemeClr val="dk1"/>
                          </a:solidFill>
                          <a:latin typeface="Calibri"/>
                        </a:defRPr>
                      </a:lvl5pPr>
                      <a:lvl6pPr marL="2286000" algn="r" rtl="1" eaLnBrk="1" latinLnBrk="0" hangingPunct="1">
                        <a:defRPr kumimoji="0" kern="1200">
                          <a:solidFill>
                            <a:schemeClr val="dk1"/>
                          </a:solidFill>
                          <a:latin typeface="Calibri"/>
                        </a:defRPr>
                      </a:lvl6pPr>
                      <a:lvl7pPr marL="2743200" algn="r" rtl="1" eaLnBrk="1" latinLnBrk="0" hangingPunct="1">
                        <a:defRPr kumimoji="0" kern="1200">
                          <a:solidFill>
                            <a:schemeClr val="dk1"/>
                          </a:solidFill>
                          <a:latin typeface="Calibri"/>
                        </a:defRPr>
                      </a:lvl7pPr>
                      <a:lvl8pPr marL="3200400" algn="r" rtl="1" eaLnBrk="1" latinLnBrk="0" hangingPunct="1">
                        <a:defRPr kumimoji="0" kern="1200">
                          <a:solidFill>
                            <a:schemeClr val="dk1"/>
                          </a:solidFill>
                          <a:latin typeface="Calibri"/>
                        </a:defRPr>
                      </a:lvl8pPr>
                      <a:lvl9pPr marL="3657600" algn="r" rtl="1" eaLnBrk="1" latinLnBrk="0" hangingPunct="1">
                        <a:defRPr kumimoji="0" kern="1200">
                          <a:solidFill>
                            <a:schemeClr val="dk1"/>
                          </a:solidFill>
                          <a:latin typeface="Calibri"/>
                        </a:defRPr>
                      </a:lvl9pPr>
                    </a:lstStyle>
                    <a:p>
                      <a:pPr marL="0" algn="l" defTabSz="914400" rtl="0" eaLnBrk="1" latinLnBrk="0" hangingPunct="1"/>
                      <a:endParaRPr lang="en-US" sz="1100" b="1"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r" rtl="1" eaLnBrk="1" latinLnBrk="0" hangingPunct="1">
                        <a:defRPr kumimoji="0" kern="1200">
                          <a:solidFill>
                            <a:schemeClr val="dk1"/>
                          </a:solidFill>
                          <a:latin typeface="Calibri"/>
                        </a:defRPr>
                      </a:lvl1pPr>
                      <a:lvl2pPr marL="457200" algn="r" rtl="1" eaLnBrk="1" latinLnBrk="0" hangingPunct="1">
                        <a:defRPr kumimoji="0" kern="1200">
                          <a:solidFill>
                            <a:schemeClr val="dk1"/>
                          </a:solidFill>
                          <a:latin typeface="Calibri"/>
                        </a:defRPr>
                      </a:lvl2pPr>
                      <a:lvl3pPr marL="914400" algn="r" rtl="1" eaLnBrk="1" latinLnBrk="0" hangingPunct="1">
                        <a:defRPr kumimoji="0" kern="1200">
                          <a:solidFill>
                            <a:schemeClr val="dk1"/>
                          </a:solidFill>
                          <a:latin typeface="Calibri"/>
                        </a:defRPr>
                      </a:lvl3pPr>
                      <a:lvl4pPr marL="1371600" algn="r" rtl="1" eaLnBrk="1" latinLnBrk="0" hangingPunct="1">
                        <a:defRPr kumimoji="0" kern="1200">
                          <a:solidFill>
                            <a:schemeClr val="dk1"/>
                          </a:solidFill>
                          <a:latin typeface="Calibri"/>
                        </a:defRPr>
                      </a:lvl4pPr>
                      <a:lvl5pPr marL="1828800" algn="r" rtl="1" eaLnBrk="1" latinLnBrk="0" hangingPunct="1">
                        <a:defRPr kumimoji="0" kern="1200">
                          <a:solidFill>
                            <a:schemeClr val="dk1"/>
                          </a:solidFill>
                          <a:latin typeface="Calibri"/>
                        </a:defRPr>
                      </a:lvl5pPr>
                      <a:lvl6pPr marL="2286000" algn="r" rtl="1" eaLnBrk="1" latinLnBrk="0" hangingPunct="1">
                        <a:defRPr kumimoji="0" kern="1200">
                          <a:solidFill>
                            <a:schemeClr val="dk1"/>
                          </a:solidFill>
                          <a:latin typeface="Calibri"/>
                        </a:defRPr>
                      </a:lvl6pPr>
                      <a:lvl7pPr marL="2743200" algn="r" rtl="1" eaLnBrk="1" latinLnBrk="0" hangingPunct="1">
                        <a:defRPr kumimoji="0" kern="1200">
                          <a:solidFill>
                            <a:schemeClr val="dk1"/>
                          </a:solidFill>
                          <a:latin typeface="Calibri"/>
                        </a:defRPr>
                      </a:lvl7pPr>
                      <a:lvl8pPr marL="3200400" algn="r" rtl="1" eaLnBrk="1" latinLnBrk="0" hangingPunct="1">
                        <a:defRPr kumimoji="0" kern="1200">
                          <a:solidFill>
                            <a:schemeClr val="dk1"/>
                          </a:solidFill>
                          <a:latin typeface="Calibri"/>
                        </a:defRPr>
                      </a:lvl8pPr>
                      <a:lvl9pPr marL="3657600" algn="r" rtl="1" eaLnBrk="1" latinLnBrk="0" hangingPunct="1">
                        <a:defRPr kumimoji="0" kern="1200">
                          <a:solidFill>
                            <a:schemeClr val="dk1"/>
                          </a:solidFill>
                          <a:latin typeface="Calibri"/>
                        </a:defRPr>
                      </a:lvl9pPr>
                    </a:lstStyle>
                    <a:p>
                      <a:pPr marL="0" algn="l" defTabSz="914400" rtl="0" eaLnBrk="1" latinLnBrk="0" hangingPunct="1"/>
                      <a:endParaRPr lang="en-US" sz="1100" b="1"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r" rtl="1" eaLnBrk="1" latinLnBrk="0" hangingPunct="1">
                        <a:defRPr kumimoji="0" kern="1200">
                          <a:solidFill>
                            <a:schemeClr val="dk1"/>
                          </a:solidFill>
                          <a:latin typeface="Calibri"/>
                        </a:defRPr>
                      </a:lvl1pPr>
                      <a:lvl2pPr marL="457200" algn="r" rtl="1" eaLnBrk="1" latinLnBrk="0" hangingPunct="1">
                        <a:defRPr kumimoji="0" kern="1200">
                          <a:solidFill>
                            <a:schemeClr val="dk1"/>
                          </a:solidFill>
                          <a:latin typeface="Calibri"/>
                        </a:defRPr>
                      </a:lvl2pPr>
                      <a:lvl3pPr marL="914400" algn="r" rtl="1" eaLnBrk="1" latinLnBrk="0" hangingPunct="1">
                        <a:defRPr kumimoji="0" kern="1200">
                          <a:solidFill>
                            <a:schemeClr val="dk1"/>
                          </a:solidFill>
                          <a:latin typeface="Calibri"/>
                        </a:defRPr>
                      </a:lvl3pPr>
                      <a:lvl4pPr marL="1371600" algn="r" rtl="1" eaLnBrk="1" latinLnBrk="0" hangingPunct="1">
                        <a:defRPr kumimoji="0" kern="1200">
                          <a:solidFill>
                            <a:schemeClr val="dk1"/>
                          </a:solidFill>
                          <a:latin typeface="Calibri"/>
                        </a:defRPr>
                      </a:lvl4pPr>
                      <a:lvl5pPr marL="1828800" algn="r" rtl="1" eaLnBrk="1" latinLnBrk="0" hangingPunct="1">
                        <a:defRPr kumimoji="0" kern="1200">
                          <a:solidFill>
                            <a:schemeClr val="dk1"/>
                          </a:solidFill>
                          <a:latin typeface="Calibri"/>
                        </a:defRPr>
                      </a:lvl5pPr>
                      <a:lvl6pPr marL="2286000" algn="r" rtl="1" eaLnBrk="1" latinLnBrk="0" hangingPunct="1">
                        <a:defRPr kumimoji="0" kern="1200">
                          <a:solidFill>
                            <a:schemeClr val="dk1"/>
                          </a:solidFill>
                          <a:latin typeface="Calibri"/>
                        </a:defRPr>
                      </a:lvl6pPr>
                      <a:lvl7pPr marL="2743200" algn="r" rtl="1" eaLnBrk="1" latinLnBrk="0" hangingPunct="1">
                        <a:defRPr kumimoji="0" kern="1200">
                          <a:solidFill>
                            <a:schemeClr val="dk1"/>
                          </a:solidFill>
                          <a:latin typeface="Calibri"/>
                        </a:defRPr>
                      </a:lvl7pPr>
                      <a:lvl8pPr marL="3200400" algn="r" rtl="1" eaLnBrk="1" latinLnBrk="0" hangingPunct="1">
                        <a:defRPr kumimoji="0" kern="1200">
                          <a:solidFill>
                            <a:schemeClr val="dk1"/>
                          </a:solidFill>
                          <a:latin typeface="Calibri"/>
                        </a:defRPr>
                      </a:lvl8pPr>
                      <a:lvl9pPr marL="3657600" algn="r" rtl="1" eaLnBrk="1" latinLnBrk="0" hangingPunct="1">
                        <a:defRPr kumimoji="0" kern="1200">
                          <a:solidFill>
                            <a:schemeClr val="dk1"/>
                          </a:solidFill>
                          <a:latin typeface="Calibri"/>
                        </a:defRPr>
                      </a:lvl9pPr>
                    </a:lstStyle>
                    <a:p>
                      <a:pPr marL="0" algn="l" defTabSz="914400" rtl="0" eaLnBrk="1" latinLnBrk="0" hangingPunct="1"/>
                      <a:endParaRPr lang="en-US" sz="1100" b="1"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r" rtl="1" eaLnBrk="1" latinLnBrk="0" hangingPunct="1">
                        <a:defRPr kumimoji="0" kern="1200">
                          <a:solidFill>
                            <a:schemeClr val="dk1"/>
                          </a:solidFill>
                          <a:latin typeface="Calibri"/>
                        </a:defRPr>
                      </a:lvl1pPr>
                      <a:lvl2pPr marL="457200" algn="r" rtl="1" eaLnBrk="1" latinLnBrk="0" hangingPunct="1">
                        <a:defRPr kumimoji="0" kern="1200">
                          <a:solidFill>
                            <a:schemeClr val="dk1"/>
                          </a:solidFill>
                          <a:latin typeface="Calibri"/>
                        </a:defRPr>
                      </a:lvl2pPr>
                      <a:lvl3pPr marL="914400" algn="r" rtl="1" eaLnBrk="1" latinLnBrk="0" hangingPunct="1">
                        <a:defRPr kumimoji="0" kern="1200">
                          <a:solidFill>
                            <a:schemeClr val="dk1"/>
                          </a:solidFill>
                          <a:latin typeface="Calibri"/>
                        </a:defRPr>
                      </a:lvl3pPr>
                      <a:lvl4pPr marL="1371600" algn="r" rtl="1" eaLnBrk="1" latinLnBrk="0" hangingPunct="1">
                        <a:defRPr kumimoji="0" kern="1200">
                          <a:solidFill>
                            <a:schemeClr val="dk1"/>
                          </a:solidFill>
                          <a:latin typeface="Calibri"/>
                        </a:defRPr>
                      </a:lvl4pPr>
                      <a:lvl5pPr marL="1828800" algn="r" rtl="1" eaLnBrk="1" latinLnBrk="0" hangingPunct="1">
                        <a:defRPr kumimoji="0" kern="1200">
                          <a:solidFill>
                            <a:schemeClr val="dk1"/>
                          </a:solidFill>
                          <a:latin typeface="Calibri"/>
                        </a:defRPr>
                      </a:lvl5pPr>
                      <a:lvl6pPr marL="2286000" algn="r" rtl="1" eaLnBrk="1" latinLnBrk="0" hangingPunct="1">
                        <a:defRPr kumimoji="0" kern="1200">
                          <a:solidFill>
                            <a:schemeClr val="dk1"/>
                          </a:solidFill>
                          <a:latin typeface="Calibri"/>
                        </a:defRPr>
                      </a:lvl6pPr>
                      <a:lvl7pPr marL="2743200" algn="r" rtl="1" eaLnBrk="1" latinLnBrk="0" hangingPunct="1">
                        <a:defRPr kumimoji="0" kern="1200">
                          <a:solidFill>
                            <a:schemeClr val="dk1"/>
                          </a:solidFill>
                          <a:latin typeface="Calibri"/>
                        </a:defRPr>
                      </a:lvl7pPr>
                      <a:lvl8pPr marL="3200400" algn="r" rtl="1" eaLnBrk="1" latinLnBrk="0" hangingPunct="1">
                        <a:defRPr kumimoji="0" kern="1200">
                          <a:solidFill>
                            <a:schemeClr val="dk1"/>
                          </a:solidFill>
                          <a:latin typeface="Calibri"/>
                        </a:defRPr>
                      </a:lvl8pPr>
                      <a:lvl9pPr marL="3657600" algn="r" rtl="1" eaLnBrk="1" latinLnBrk="0" hangingPunct="1">
                        <a:defRPr kumimoji="0" kern="1200">
                          <a:solidFill>
                            <a:schemeClr val="dk1"/>
                          </a:solidFill>
                          <a:latin typeface="Calibri"/>
                        </a:defRPr>
                      </a:lvl9pPr>
                    </a:lstStyle>
                    <a:p>
                      <a:pPr marL="0" algn="l" defTabSz="914400" rtl="0" eaLnBrk="1" latinLnBrk="0" hangingPunct="1"/>
                      <a:endParaRPr lang="en-US" sz="1100" b="1"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274276">
                <a:tc>
                  <a:txBody>
                    <a:bodyPr/>
                    <a:lstStyle>
                      <a:lvl1pPr marL="0" algn="r" rtl="1" eaLnBrk="1" latinLnBrk="0" hangingPunct="1">
                        <a:defRPr kumimoji="0" kern="1200">
                          <a:solidFill>
                            <a:schemeClr val="dk1"/>
                          </a:solidFill>
                          <a:latin typeface="Calibri"/>
                        </a:defRPr>
                      </a:lvl1pPr>
                      <a:lvl2pPr marL="457200" algn="r" rtl="1" eaLnBrk="1" latinLnBrk="0" hangingPunct="1">
                        <a:defRPr kumimoji="0" kern="1200">
                          <a:solidFill>
                            <a:schemeClr val="dk1"/>
                          </a:solidFill>
                          <a:latin typeface="Calibri"/>
                        </a:defRPr>
                      </a:lvl2pPr>
                      <a:lvl3pPr marL="914400" algn="r" rtl="1" eaLnBrk="1" latinLnBrk="0" hangingPunct="1">
                        <a:defRPr kumimoji="0" kern="1200">
                          <a:solidFill>
                            <a:schemeClr val="dk1"/>
                          </a:solidFill>
                          <a:latin typeface="Calibri"/>
                        </a:defRPr>
                      </a:lvl3pPr>
                      <a:lvl4pPr marL="1371600" algn="r" rtl="1" eaLnBrk="1" latinLnBrk="0" hangingPunct="1">
                        <a:defRPr kumimoji="0" kern="1200">
                          <a:solidFill>
                            <a:schemeClr val="dk1"/>
                          </a:solidFill>
                          <a:latin typeface="Calibri"/>
                        </a:defRPr>
                      </a:lvl4pPr>
                      <a:lvl5pPr marL="1828800" algn="r" rtl="1" eaLnBrk="1" latinLnBrk="0" hangingPunct="1">
                        <a:defRPr kumimoji="0" kern="1200">
                          <a:solidFill>
                            <a:schemeClr val="dk1"/>
                          </a:solidFill>
                          <a:latin typeface="Calibri"/>
                        </a:defRPr>
                      </a:lvl5pPr>
                      <a:lvl6pPr marL="2286000" algn="r" rtl="1" eaLnBrk="1" latinLnBrk="0" hangingPunct="1">
                        <a:defRPr kumimoji="0" kern="1200">
                          <a:solidFill>
                            <a:schemeClr val="dk1"/>
                          </a:solidFill>
                          <a:latin typeface="Calibri"/>
                        </a:defRPr>
                      </a:lvl6pPr>
                      <a:lvl7pPr marL="2743200" algn="r" rtl="1" eaLnBrk="1" latinLnBrk="0" hangingPunct="1">
                        <a:defRPr kumimoji="0" kern="1200">
                          <a:solidFill>
                            <a:schemeClr val="dk1"/>
                          </a:solidFill>
                          <a:latin typeface="Calibri"/>
                        </a:defRPr>
                      </a:lvl7pPr>
                      <a:lvl8pPr marL="3200400" algn="r" rtl="1" eaLnBrk="1" latinLnBrk="0" hangingPunct="1">
                        <a:defRPr kumimoji="0" kern="1200">
                          <a:solidFill>
                            <a:schemeClr val="dk1"/>
                          </a:solidFill>
                          <a:latin typeface="Calibri"/>
                        </a:defRPr>
                      </a:lvl8pPr>
                      <a:lvl9pPr marL="3657600" algn="r" rtl="1" eaLnBrk="1" latinLnBrk="0" hangingPunct="1">
                        <a:defRPr kumimoji="0" kern="1200">
                          <a:solidFill>
                            <a:schemeClr val="dk1"/>
                          </a:solidFill>
                          <a:latin typeface="Calibri"/>
                        </a:defRPr>
                      </a:lvl9pPr>
                    </a:lstStyle>
                    <a:p>
                      <a:pPr marL="0" algn="l" defTabSz="914400" rtl="0" eaLnBrk="1" latinLnBrk="0" hangingPunct="1"/>
                      <a:endParaRPr lang="en-US" sz="1000" b="1"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r" rtl="1" eaLnBrk="1" latinLnBrk="0" hangingPunct="1">
                        <a:defRPr kumimoji="0" kern="1200">
                          <a:solidFill>
                            <a:schemeClr val="dk1"/>
                          </a:solidFill>
                          <a:latin typeface="Calibri"/>
                        </a:defRPr>
                      </a:lvl1pPr>
                      <a:lvl2pPr marL="457200" algn="r" rtl="1" eaLnBrk="1" latinLnBrk="0" hangingPunct="1">
                        <a:defRPr kumimoji="0" kern="1200">
                          <a:solidFill>
                            <a:schemeClr val="dk1"/>
                          </a:solidFill>
                          <a:latin typeface="Calibri"/>
                        </a:defRPr>
                      </a:lvl2pPr>
                      <a:lvl3pPr marL="914400" algn="r" rtl="1" eaLnBrk="1" latinLnBrk="0" hangingPunct="1">
                        <a:defRPr kumimoji="0" kern="1200">
                          <a:solidFill>
                            <a:schemeClr val="dk1"/>
                          </a:solidFill>
                          <a:latin typeface="Calibri"/>
                        </a:defRPr>
                      </a:lvl3pPr>
                      <a:lvl4pPr marL="1371600" algn="r" rtl="1" eaLnBrk="1" latinLnBrk="0" hangingPunct="1">
                        <a:defRPr kumimoji="0" kern="1200">
                          <a:solidFill>
                            <a:schemeClr val="dk1"/>
                          </a:solidFill>
                          <a:latin typeface="Calibri"/>
                        </a:defRPr>
                      </a:lvl4pPr>
                      <a:lvl5pPr marL="1828800" algn="r" rtl="1" eaLnBrk="1" latinLnBrk="0" hangingPunct="1">
                        <a:defRPr kumimoji="0" kern="1200">
                          <a:solidFill>
                            <a:schemeClr val="dk1"/>
                          </a:solidFill>
                          <a:latin typeface="Calibri"/>
                        </a:defRPr>
                      </a:lvl5pPr>
                      <a:lvl6pPr marL="2286000" algn="r" rtl="1" eaLnBrk="1" latinLnBrk="0" hangingPunct="1">
                        <a:defRPr kumimoji="0" kern="1200">
                          <a:solidFill>
                            <a:schemeClr val="dk1"/>
                          </a:solidFill>
                          <a:latin typeface="Calibri"/>
                        </a:defRPr>
                      </a:lvl6pPr>
                      <a:lvl7pPr marL="2743200" algn="r" rtl="1" eaLnBrk="1" latinLnBrk="0" hangingPunct="1">
                        <a:defRPr kumimoji="0" kern="1200">
                          <a:solidFill>
                            <a:schemeClr val="dk1"/>
                          </a:solidFill>
                          <a:latin typeface="Calibri"/>
                        </a:defRPr>
                      </a:lvl7pPr>
                      <a:lvl8pPr marL="3200400" algn="r" rtl="1" eaLnBrk="1" latinLnBrk="0" hangingPunct="1">
                        <a:defRPr kumimoji="0" kern="1200">
                          <a:solidFill>
                            <a:schemeClr val="dk1"/>
                          </a:solidFill>
                          <a:latin typeface="Calibri"/>
                        </a:defRPr>
                      </a:lvl8pPr>
                      <a:lvl9pPr marL="3657600" algn="r" rtl="1" eaLnBrk="1" latinLnBrk="0" hangingPunct="1">
                        <a:defRPr kumimoji="0" kern="1200">
                          <a:solidFill>
                            <a:schemeClr val="dk1"/>
                          </a:solidFill>
                          <a:latin typeface="Calibri"/>
                        </a:defRPr>
                      </a:lvl9pPr>
                    </a:lstStyle>
                    <a:p>
                      <a:pPr marL="0" algn="l" defTabSz="914400" rtl="0" eaLnBrk="1" latinLnBrk="0" hangingPunct="1"/>
                      <a:endParaRPr lang="en-US" sz="1000" b="1"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r" rtl="1" eaLnBrk="1" latinLnBrk="0" hangingPunct="1">
                        <a:defRPr kumimoji="0" kern="1200">
                          <a:solidFill>
                            <a:schemeClr val="dk1"/>
                          </a:solidFill>
                          <a:latin typeface="Calibri"/>
                        </a:defRPr>
                      </a:lvl1pPr>
                      <a:lvl2pPr marL="457200" algn="r" rtl="1" eaLnBrk="1" latinLnBrk="0" hangingPunct="1">
                        <a:defRPr kumimoji="0" kern="1200">
                          <a:solidFill>
                            <a:schemeClr val="dk1"/>
                          </a:solidFill>
                          <a:latin typeface="Calibri"/>
                        </a:defRPr>
                      </a:lvl2pPr>
                      <a:lvl3pPr marL="914400" algn="r" rtl="1" eaLnBrk="1" latinLnBrk="0" hangingPunct="1">
                        <a:defRPr kumimoji="0" kern="1200">
                          <a:solidFill>
                            <a:schemeClr val="dk1"/>
                          </a:solidFill>
                          <a:latin typeface="Calibri"/>
                        </a:defRPr>
                      </a:lvl3pPr>
                      <a:lvl4pPr marL="1371600" algn="r" rtl="1" eaLnBrk="1" latinLnBrk="0" hangingPunct="1">
                        <a:defRPr kumimoji="0" kern="1200">
                          <a:solidFill>
                            <a:schemeClr val="dk1"/>
                          </a:solidFill>
                          <a:latin typeface="Calibri"/>
                        </a:defRPr>
                      </a:lvl4pPr>
                      <a:lvl5pPr marL="1828800" algn="r" rtl="1" eaLnBrk="1" latinLnBrk="0" hangingPunct="1">
                        <a:defRPr kumimoji="0" kern="1200">
                          <a:solidFill>
                            <a:schemeClr val="dk1"/>
                          </a:solidFill>
                          <a:latin typeface="Calibri"/>
                        </a:defRPr>
                      </a:lvl5pPr>
                      <a:lvl6pPr marL="2286000" algn="r" rtl="1" eaLnBrk="1" latinLnBrk="0" hangingPunct="1">
                        <a:defRPr kumimoji="0" kern="1200">
                          <a:solidFill>
                            <a:schemeClr val="dk1"/>
                          </a:solidFill>
                          <a:latin typeface="Calibri"/>
                        </a:defRPr>
                      </a:lvl6pPr>
                      <a:lvl7pPr marL="2743200" algn="r" rtl="1" eaLnBrk="1" latinLnBrk="0" hangingPunct="1">
                        <a:defRPr kumimoji="0" kern="1200">
                          <a:solidFill>
                            <a:schemeClr val="dk1"/>
                          </a:solidFill>
                          <a:latin typeface="Calibri"/>
                        </a:defRPr>
                      </a:lvl7pPr>
                      <a:lvl8pPr marL="3200400" algn="r" rtl="1" eaLnBrk="1" latinLnBrk="0" hangingPunct="1">
                        <a:defRPr kumimoji="0" kern="1200">
                          <a:solidFill>
                            <a:schemeClr val="dk1"/>
                          </a:solidFill>
                          <a:latin typeface="Calibri"/>
                        </a:defRPr>
                      </a:lvl8pPr>
                      <a:lvl9pPr marL="3657600" algn="r" rtl="1" eaLnBrk="1" latinLnBrk="0" hangingPunct="1">
                        <a:defRPr kumimoji="0" kern="1200">
                          <a:solidFill>
                            <a:schemeClr val="dk1"/>
                          </a:solidFill>
                          <a:latin typeface="Calibri"/>
                        </a:defRPr>
                      </a:lvl9pPr>
                    </a:lstStyle>
                    <a:p>
                      <a:pPr marL="0" algn="l" defTabSz="914400" rtl="0" eaLnBrk="1" latinLnBrk="0" hangingPunct="1"/>
                      <a:endParaRPr lang="en-US" sz="1000" b="1"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r" rtl="1" eaLnBrk="1" latinLnBrk="0" hangingPunct="1">
                        <a:defRPr kumimoji="0" kern="1200">
                          <a:solidFill>
                            <a:schemeClr val="dk1"/>
                          </a:solidFill>
                          <a:latin typeface="Calibri"/>
                        </a:defRPr>
                      </a:lvl1pPr>
                      <a:lvl2pPr marL="457200" algn="r" rtl="1" eaLnBrk="1" latinLnBrk="0" hangingPunct="1">
                        <a:defRPr kumimoji="0" kern="1200">
                          <a:solidFill>
                            <a:schemeClr val="dk1"/>
                          </a:solidFill>
                          <a:latin typeface="Calibri"/>
                        </a:defRPr>
                      </a:lvl2pPr>
                      <a:lvl3pPr marL="914400" algn="r" rtl="1" eaLnBrk="1" latinLnBrk="0" hangingPunct="1">
                        <a:defRPr kumimoji="0" kern="1200">
                          <a:solidFill>
                            <a:schemeClr val="dk1"/>
                          </a:solidFill>
                          <a:latin typeface="Calibri"/>
                        </a:defRPr>
                      </a:lvl3pPr>
                      <a:lvl4pPr marL="1371600" algn="r" rtl="1" eaLnBrk="1" latinLnBrk="0" hangingPunct="1">
                        <a:defRPr kumimoji="0" kern="1200">
                          <a:solidFill>
                            <a:schemeClr val="dk1"/>
                          </a:solidFill>
                          <a:latin typeface="Calibri"/>
                        </a:defRPr>
                      </a:lvl4pPr>
                      <a:lvl5pPr marL="1828800" algn="r" rtl="1" eaLnBrk="1" latinLnBrk="0" hangingPunct="1">
                        <a:defRPr kumimoji="0" kern="1200">
                          <a:solidFill>
                            <a:schemeClr val="dk1"/>
                          </a:solidFill>
                          <a:latin typeface="Calibri"/>
                        </a:defRPr>
                      </a:lvl5pPr>
                      <a:lvl6pPr marL="2286000" algn="r" rtl="1" eaLnBrk="1" latinLnBrk="0" hangingPunct="1">
                        <a:defRPr kumimoji="0" kern="1200">
                          <a:solidFill>
                            <a:schemeClr val="dk1"/>
                          </a:solidFill>
                          <a:latin typeface="Calibri"/>
                        </a:defRPr>
                      </a:lvl6pPr>
                      <a:lvl7pPr marL="2743200" algn="r" rtl="1" eaLnBrk="1" latinLnBrk="0" hangingPunct="1">
                        <a:defRPr kumimoji="0" kern="1200">
                          <a:solidFill>
                            <a:schemeClr val="dk1"/>
                          </a:solidFill>
                          <a:latin typeface="Calibri"/>
                        </a:defRPr>
                      </a:lvl7pPr>
                      <a:lvl8pPr marL="3200400" algn="r" rtl="1" eaLnBrk="1" latinLnBrk="0" hangingPunct="1">
                        <a:defRPr kumimoji="0" kern="1200">
                          <a:solidFill>
                            <a:schemeClr val="dk1"/>
                          </a:solidFill>
                          <a:latin typeface="Calibri"/>
                        </a:defRPr>
                      </a:lvl8pPr>
                      <a:lvl9pPr marL="3657600" algn="r" rtl="1" eaLnBrk="1" latinLnBrk="0" hangingPunct="1">
                        <a:defRPr kumimoji="0" kern="1200">
                          <a:solidFill>
                            <a:schemeClr val="dk1"/>
                          </a:solidFill>
                          <a:latin typeface="Calibri"/>
                        </a:defRPr>
                      </a:lvl9pPr>
                    </a:lstStyle>
                    <a:p>
                      <a:pPr marL="0" algn="l" defTabSz="914400" rtl="0" eaLnBrk="1" latinLnBrk="0" hangingPunct="1"/>
                      <a:endParaRPr lang="en-US" sz="1000" b="1"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535320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834" y="354875"/>
            <a:ext cx="10396882" cy="1151965"/>
          </a:xfrm>
          <a:prstGeom prst="rect">
            <a:avLst/>
          </a:prstGeom>
        </p:spPr>
        <p:txBody>
          <a:bodyPr/>
          <a:lstStyle>
            <a:lvl1pPr algn="l" rtl="1" eaLnBrk="1" fontAlgn="base" hangingPunct="1">
              <a:spcBef>
                <a:spcPct val="0"/>
              </a:spcBef>
              <a:spcAft>
                <a:spcPct val="0"/>
              </a:spcAft>
              <a:defRPr sz="4000" kern="1200">
                <a:solidFill>
                  <a:schemeClr val="tx2"/>
                </a:solidFill>
                <a:latin typeface="+mj-lt"/>
                <a:ea typeface="+mj-ea"/>
                <a:cs typeface="+mj-cs"/>
              </a:defRPr>
            </a:lvl1pPr>
            <a:lvl2pPr algn="l" rtl="1" eaLnBrk="1" fontAlgn="base" hangingPunct="1">
              <a:spcBef>
                <a:spcPct val="0"/>
              </a:spcBef>
              <a:spcAft>
                <a:spcPct val="0"/>
              </a:spcAft>
              <a:defRPr sz="4000">
                <a:solidFill>
                  <a:schemeClr val="tx2"/>
                </a:solidFill>
                <a:latin typeface="Calibri" pitchFamily="34" charset="0"/>
              </a:defRPr>
            </a:lvl2pPr>
            <a:lvl3pPr algn="l" rtl="1" eaLnBrk="1" fontAlgn="base" hangingPunct="1">
              <a:spcBef>
                <a:spcPct val="0"/>
              </a:spcBef>
              <a:spcAft>
                <a:spcPct val="0"/>
              </a:spcAft>
              <a:defRPr sz="4000">
                <a:solidFill>
                  <a:schemeClr val="tx2"/>
                </a:solidFill>
                <a:latin typeface="Calibri" pitchFamily="34" charset="0"/>
              </a:defRPr>
            </a:lvl3pPr>
            <a:lvl4pPr algn="l" rtl="1" eaLnBrk="1" fontAlgn="base" hangingPunct="1">
              <a:spcBef>
                <a:spcPct val="0"/>
              </a:spcBef>
              <a:spcAft>
                <a:spcPct val="0"/>
              </a:spcAft>
              <a:defRPr sz="4000">
                <a:solidFill>
                  <a:schemeClr val="tx2"/>
                </a:solidFill>
                <a:latin typeface="Calibri" pitchFamily="34" charset="0"/>
              </a:defRPr>
            </a:lvl4pPr>
            <a:lvl5pPr algn="l" rtl="1" eaLnBrk="1" fontAlgn="base" hangingPunct="1">
              <a:spcBef>
                <a:spcPct val="0"/>
              </a:spcBef>
              <a:spcAft>
                <a:spcPct val="0"/>
              </a:spcAft>
              <a:defRPr sz="4000">
                <a:solidFill>
                  <a:schemeClr val="tx2"/>
                </a:solidFill>
                <a:latin typeface="Calibri" pitchFamily="34" charset="0"/>
              </a:defRPr>
            </a:lvl5pPr>
            <a:lvl6pPr marL="457200" algn="l" rtl="1" eaLnBrk="1" fontAlgn="base" hangingPunct="1">
              <a:spcBef>
                <a:spcPct val="0"/>
              </a:spcBef>
              <a:spcAft>
                <a:spcPct val="0"/>
              </a:spcAft>
              <a:defRPr sz="4000">
                <a:solidFill>
                  <a:schemeClr val="tx2"/>
                </a:solidFill>
                <a:latin typeface="Calibri" pitchFamily="34" charset="0"/>
              </a:defRPr>
            </a:lvl6pPr>
            <a:lvl7pPr marL="914400" algn="l" rtl="1" eaLnBrk="1" fontAlgn="base" hangingPunct="1">
              <a:spcBef>
                <a:spcPct val="0"/>
              </a:spcBef>
              <a:spcAft>
                <a:spcPct val="0"/>
              </a:spcAft>
              <a:defRPr sz="4000">
                <a:solidFill>
                  <a:schemeClr val="tx2"/>
                </a:solidFill>
                <a:latin typeface="Calibri" pitchFamily="34" charset="0"/>
              </a:defRPr>
            </a:lvl7pPr>
            <a:lvl8pPr marL="1371600" algn="l" rtl="1" eaLnBrk="1" fontAlgn="base" hangingPunct="1">
              <a:spcBef>
                <a:spcPct val="0"/>
              </a:spcBef>
              <a:spcAft>
                <a:spcPct val="0"/>
              </a:spcAft>
              <a:defRPr sz="4000">
                <a:solidFill>
                  <a:schemeClr val="tx2"/>
                </a:solidFill>
                <a:latin typeface="Calibri" pitchFamily="34" charset="0"/>
              </a:defRPr>
            </a:lvl8pPr>
            <a:lvl9pPr marL="1828800" algn="l" rtl="1" eaLnBrk="1" fontAlgn="base" hangingPunct="1">
              <a:spcBef>
                <a:spcPct val="0"/>
              </a:spcBef>
              <a:spcAft>
                <a:spcPct val="0"/>
              </a:spcAft>
              <a:defRPr sz="4000">
                <a:solidFill>
                  <a:schemeClr val="tx2"/>
                </a:solidFill>
                <a:latin typeface="Calibri" pitchFamily="34" charset="0"/>
              </a:defRPr>
            </a:lvl9pPr>
          </a:lstStyle>
          <a:p>
            <a:pPr defTabSz="914400"/>
            <a:r>
              <a:rPr lang="en-US" sz="3200" dirty="0"/>
              <a:t>Jeddah SE #1 </a:t>
            </a:r>
            <a:r>
              <a:rPr lang="en-US" sz="1600" dirty="0" smtClean="0"/>
              <a:t>Cont. </a:t>
            </a:r>
            <a:endParaRPr lang="en-US" sz="1600" dirty="0"/>
          </a:p>
        </p:txBody>
      </p:sp>
      <p:graphicFrame>
        <p:nvGraphicFramePr>
          <p:cNvPr id="6" name="Table 5"/>
          <p:cNvGraphicFramePr>
            <a:graphicFrameLocks noGrp="1"/>
          </p:cNvGraphicFramePr>
          <p:nvPr>
            <p:extLst>
              <p:ext uri="{D42A27DB-BD31-4B8C-83A1-F6EECF244321}">
                <p14:modId xmlns:p14="http://schemas.microsoft.com/office/powerpoint/2010/main" val="2312211872"/>
              </p:ext>
            </p:extLst>
          </p:nvPr>
        </p:nvGraphicFramePr>
        <p:xfrm>
          <a:off x="87086" y="2063396"/>
          <a:ext cx="12009120" cy="4146550"/>
        </p:xfrm>
        <a:graphic>
          <a:graphicData uri="http://schemas.openxmlformats.org/drawingml/2006/table">
            <a:tbl>
              <a:tblPr firstRow="1" bandRow="1">
                <a:tableStyleId>{5C22544A-7EE6-4342-B048-85BDC9FD1C3A}</a:tableStyleId>
              </a:tblPr>
              <a:tblGrid>
                <a:gridCol w="2507034"/>
                <a:gridCol w="6192829"/>
                <a:gridCol w="1193074"/>
                <a:gridCol w="2116183"/>
              </a:tblGrid>
              <a:tr h="1382183">
                <a:tc>
                  <a:txBody>
                    <a:bodyPr/>
                    <a:lstStyle/>
                    <a:p>
                      <a:pPr marL="0" algn="l" defTabSz="914400" rtl="0" eaLnBrk="1" latinLnBrk="0" hangingPunct="1"/>
                      <a:r>
                        <a:rPr lang="en-US" sz="1200" b="1" kern="1200" dirty="0" smtClean="0">
                          <a:solidFill>
                            <a:schemeClr val="tx1"/>
                          </a:solidFill>
                          <a:latin typeface="+mn-lt"/>
                          <a:ea typeface="+mn-ea"/>
                          <a:cs typeface="+mn-cs"/>
                        </a:rPr>
                        <a:t>Neurosurgery cases should not be </a:t>
                      </a:r>
                      <a:r>
                        <a:rPr lang="en-US" sz="1200" b="1" kern="1200" dirty="0" err="1" smtClean="0">
                          <a:solidFill>
                            <a:schemeClr val="tx1"/>
                          </a:solidFill>
                          <a:latin typeface="+mn-lt"/>
                          <a:ea typeface="+mn-ea"/>
                          <a:cs typeface="+mn-cs"/>
                        </a:rPr>
                        <a:t>extubated</a:t>
                      </a:r>
                      <a:r>
                        <a:rPr lang="en-US" sz="1200" b="1" kern="1200" dirty="0" smtClean="0">
                          <a:solidFill>
                            <a:schemeClr val="tx1"/>
                          </a:solidFill>
                          <a:latin typeface="+mn-lt"/>
                          <a:ea typeface="+mn-ea"/>
                          <a:cs typeface="+mn-cs"/>
                        </a:rPr>
                        <a:t> by critical care physician without the formal approval of the Neurosurgery</a:t>
                      </a:r>
                      <a:endParaRPr lang="en-US" sz="1200" b="1" kern="1200" dirty="0">
                        <a:solidFill>
                          <a:schemeClr val="tx1"/>
                        </a:solidFill>
                        <a:latin typeface="+mn-lt"/>
                        <a:ea typeface="+mn-ea"/>
                        <a:cs typeface="+mn-cs"/>
                      </a:endParaRPr>
                    </a:p>
                  </a:txBody>
                  <a:tcPr>
                    <a:noFill/>
                  </a:tcPr>
                </a:tc>
                <a:tc>
                  <a:txBody>
                    <a:bodyPr/>
                    <a:lstStyle/>
                    <a:p>
                      <a:pPr marL="0" algn="l" defTabSz="914400" rtl="0" eaLnBrk="1" latinLnBrk="0" hangingPunct="1"/>
                      <a:r>
                        <a:rPr lang="en-US" sz="1200" b="0" kern="1200" dirty="0" smtClean="0">
                          <a:solidFill>
                            <a:schemeClr val="tx1"/>
                          </a:solidFill>
                          <a:latin typeface="+mn-lt"/>
                          <a:ea typeface="+mn-ea"/>
                          <a:cs typeface="+mn-cs"/>
                        </a:rPr>
                        <a:t>5. Send a memo that address the importance of communicating and documenting Neurosurgery </a:t>
                      </a:r>
                    </a:p>
                    <a:p>
                      <a:pPr marL="0" algn="l" defTabSz="914400" rtl="0" eaLnBrk="1" latinLnBrk="0" hangingPunct="1"/>
                      <a:r>
                        <a:rPr lang="en-US" sz="1200" b="0" kern="1200" dirty="0" smtClean="0">
                          <a:solidFill>
                            <a:schemeClr val="tx1"/>
                          </a:solidFill>
                          <a:latin typeface="+mn-lt"/>
                          <a:ea typeface="+mn-ea"/>
                          <a:cs typeface="+mn-cs"/>
                        </a:rPr>
                        <a:t>team plan of care with Critical care</a:t>
                      </a:r>
                      <a:endParaRPr lang="en-US" sz="1200" b="0" kern="1200" dirty="0">
                        <a:solidFill>
                          <a:schemeClr val="tx1"/>
                        </a:solidFill>
                        <a:latin typeface="+mn-lt"/>
                        <a:ea typeface="+mn-ea"/>
                        <a:cs typeface="+mn-cs"/>
                      </a:endParaRPr>
                    </a:p>
                  </a:txBody>
                  <a:tcPr>
                    <a:noFill/>
                  </a:tcPr>
                </a:tc>
                <a:tc>
                  <a:txBody>
                    <a:bodyPr/>
                    <a:lstStyle/>
                    <a:p>
                      <a:pPr marL="0" lvl="0" algn="l" defTabSz="914400" rtl="0" eaLnBrk="1" latinLnBrk="0" hangingPunct="1"/>
                      <a:r>
                        <a:rPr lang="en-US" sz="1200" b="0" kern="1200" dirty="0" smtClean="0">
                          <a:solidFill>
                            <a:schemeClr val="tx1"/>
                          </a:solidFill>
                          <a:latin typeface="+mn-lt"/>
                          <a:ea typeface="+mn-ea"/>
                          <a:cs typeface="+mn-cs"/>
                        </a:rPr>
                        <a:t>MCA</a:t>
                      </a:r>
                      <a:endParaRPr lang="en-US" sz="1200" b="0" kern="1200" dirty="0">
                        <a:solidFill>
                          <a:schemeClr val="tx1"/>
                        </a:solidFill>
                        <a:latin typeface="+mn-lt"/>
                        <a:ea typeface="+mn-ea"/>
                        <a:cs typeface="+mn-cs"/>
                      </a:endParaRPr>
                    </a:p>
                  </a:txBody>
                  <a:tcPr>
                    <a:noFill/>
                  </a:tcPr>
                </a:tc>
                <a:tc>
                  <a:txBody>
                    <a:bodyPr/>
                    <a:lstStyle/>
                    <a:p>
                      <a:pPr marL="0" algn="l" defTabSz="914400" rtl="0" eaLnBrk="1" latinLnBrk="0" hangingPunct="1"/>
                      <a:r>
                        <a:rPr lang="en-US" sz="1200" b="0" kern="1200" dirty="0" smtClean="0">
                          <a:solidFill>
                            <a:schemeClr val="tx1"/>
                          </a:solidFill>
                          <a:latin typeface="+mn-lt"/>
                          <a:ea typeface="+mn-ea"/>
                          <a:cs typeface="+mn-cs"/>
                        </a:rPr>
                        <a:t>Completed</a:t>
                      </a:r>
                      <a:endParaRPr lang="en-US" sz="1200" b="0" kern="1200" dirty="0">
                        <a:solidFill>
                          <a:schemeClr val="tx1"/>
                        </a:solidFill>
                        <a:latin typeface="+mn-lt"/>
                        <a:ea typeface="+mn-ea"/>
                        <a:cs typeface="+mn-cs"/>
                      </a:endParaRPr>
                    </a:p>
                  </a:txBody>
                  <a:tcPr>
                    <a:noFill/>
                  </a:tcPr>
                </a:tc>
              </a:tr>
              <a:tr h="959849">
                <a:tc>
                  <a:txBody>
                    <a:bodyPr/>
                    <a:lstStyle/>
                    <a:p>
                      <a:pPr marL="0" algn="l" defTabSz="914400" rtl="0" eaLnBrk="1" latinLnBrk="0" hangingPunct="1"/>
                      <a:r>
                        <a:rPr lang="en-US" sz="1200" b="1" kern="1200" dirty="0" smtClean="0">
                          <a:solidFill>
                            <a:schemeClr val="tx1"/>
                          </a:solidFill>
                          <a:latin typeface="+mn-lt"/>
                          <a:ea typeface="+mn-ea"/>
                          <a:cs typeface="+mn-cs"/>
                        </a:rPr>
                        <a:t>Inadequate monitoring (Pediatric Department) after receiving opioid medication (Morphine) </a:t>
                      </a:r>
                      <a:endParaRPr lang="en-US" sz="1200" b="1" kern="1200" dirty="0">
                        <a:solidFill>
                          <a:schemeClr val="tx1"/>
                        </a:solidFill>
                        <a:latin typeface="+mn-lt"/>
                        <a:ea typeface="+mn-ea"/>
                        <a:cs typeface="+mn-cs"/>
                      </a:endParaRPr>
                    </a:p>
                  </a:txBody>
                  <a:tcPr>
                    <a:noFill/>
                  </a:tcPr>
                </a:tc>
                <a:tc>
                  <a:txBody>
                    <a:bodyPr/>
                    <a:lstStyle/>
                    <a:p>
                      <a:pPr marL="0" algn="l" defTabSz="914400" rtl="0" eaLnBrk="1" latinLnBrk="0" hangingPunct="1"/>
                      <a:r>
                        <a:rPr lang="en-US" sz="1200" b="0" kern="1200" dirty="0" smtClean="0">
                          <a:solidFill>
                            <a:schemeClr val="tx1"/>
                          </a:solidFill>
                          <a:latin typeface="+mn-lt"/>
                          <a:ea typeface="+mn-ea"/>
                          <a:cs typeface="+mn-cs"/>
                        </a:rPr>
                        <a:t>6. Reinforce nursing reassessment and closely monitoring of V/S parameters for agitated patient </a:t>
                      </a:r>
                    </a:p>
                    <a:p>
                      <a:pPr marL="0" algn="l" defTabSz="914400" rtl="0" eaLnBrk="1" latinLnBrk="0" hangingPunct="1"/>
                      <a:r>
                        <a:rPr lang="en-US" sz="1200" b="0" kern="1200" dirty="0" smtClean="0">
                          <a:solidFill>
                            <a:schemeClr val="tx1"/>
                          </a:solidFill>
                          <a:latin typeface="+mn-lt"/>
                          <a:ea typeface="+mn-ea"/>
                          <a:cs typeface="+mn-cs"/>
                        </a:rPr>
                        <a:t>must be done especially after receiving opioids</a:t>
                      </a:r>
                      <a:endParaRPr lang="en-US" sz="1200" b="0" kern="1200" dirty="0">
                        <a:solidFill>
                          <a:schemeClr val="tx1"/>
                        </a:solidFill>
                        <a:latin typeface="+mn-lt"/>
                        <a:ea typeface="+mn-ea"/>
                        <a:cs typeface="+mn-cs"/>
                      </a:endParaRPr>
                    </a:p>
                  </a:txBody>
                  <a:tcPr>
                    <a:noFill/>
                  </a:tcPr>
                </a:tc>
                <a:tc>
                  <a:txBody>
                    <a:bodyPr/>
                    <a:lstStyle/>
                    <a:p>
                      <a:pPr marL="0" algn="l" defTabSz="914400" rtl="0" eaLnBrk="1" latinLnBrk="0" hangingPunct="1"/>
                      <a:r>
                        <a:rPr lang="en-US" sz="1200" b="0" kern="1200" dirty="0" smtClean="0">
                          <a:solidFill>
                            <a:schemeClr val="tx1"/>
                          </a:solidFill>
                          <a:latin typeface="+mn-lt"/>
                          <a:ea typeface="+mn-ea"/>
                          <a:cs typeface="+mn-cs"/>
                        </a:rPr>
                        <a:t>Nursing Affairs</a:t>
                      </a:r>
                      <a:endParaRPr lang="en-US" sz="1200" b="0" kern="1200" dirty="0">
                        <a:solidFill>
                          <a:schemeClr val="tx1"/>
                        </a:solidFill>
                        <a:latin typeface="+mn-lt"/>
                        <a:ea typeface="+mn-ea"/>
                        <a:cs typeface="+mn-cs"/>
                      </a:endParaRPr>
                    </a:p>
                  </a:txBody>
                  <a:tcPr>
                    <a:noFill/>
                  </a:tcPr>
                </a:tc>
                <a:tc>
                  <a:txBody>
                    <a:bodyPr/>
                    <a:lstStyle/>
                    <a:p>
                      <a:pPr marL="0" algn="l" defTabSz="914400" rtl="0" eaLnBrk="1" latinLnBrk="0" hangingPunct="1"/>
                      <a:r>
                        <a:rPr lang="en-US" sz="1200" b="0" kern="1200" dirty="0" smtClean="0">
                          <a:solidFill>
                            <a:schemeClr val="tx1"/>
                          </a:solidFill>
                          <a:latin typeface="+mn-lt"/>
                          <a:ea typeface="+mn-ea"/>
                          <a:cs typeface="+mn-cs"/>
                        </a:rPr>
                        <a:t>Completed</a:t>
                      </a:r>
                      <a:endParaRPr lang="en-US" sz="1200" b="0" kern="1200" dirty="0">
                        <a:solidFill>
                          <a:schemeClr val="tx1"/>
                        </a:solidFill>
                        <a:latin typeface="+mn-lt"/>
                        <a:ea typeface="+mn-ea"/>
                        <a:cs typeface="+mn-cs"/>
                      </a:endParaRPr>
                    </a:p>
                  </a:txBody>
                  <a:tcPr>
                    <a:noFill/>
                  </a:tcPr>
                </a:tc>
              </a:tr>
              <a:tr h="1804518">
                <a:tc>
                  <a:txBody>
                    <a:bodyPr/>
                    <a:lstStyle/>
                    <a:p>
                      <a:pPr marL="0" algn="l" defTabSz="914400" rtl="0" eaLnBrk="1" latinLnBrk="0" hangingPunct="1"/>
                      <a:r>
                        <a:rPr lang="en-US" sz="1200" b="1" kern="1200" dirty="0" smtClean="0">
                          <a:solidFill>
                            <a:schemeClr val="tx1"/>
                          </a:solidFill>
                          <a:latin typeface="+mn-lt"/>
                          <a:ea typeface="+mn-ea"/>
                          <a:cs typeface="+mn-cs"/>
                        </a:rPr>
                        <a:t>Morphine was ordered in PICU and administered in Pediatric Department and it is not drug of choice from Neuroscience perspective for patients with brain tumors</a:t>
                      </a:r>
                      <a:endParaRPr lang="en-US" sz="1200" b="1" kern="1200" dirty="0">
                        <a:solidFill>
                          <a:schemeClr val="tx1"/>
                        </a:solidFill>
                        <a:latin typeface="+mn-lt"/>
                        <a:ea typeface="+mn-ea"/>
                        <a:cs typeface="+mn-cs"/>
                      </a:endParaRPr>
                    </a:p>
                  </a:txBody>
                  <a:tcPr>
                    <a:noFill/>
                  </a:tcPr>
                </a:tc>
                <a:tc>
                  <a:txBody>
                    <a:bodyPr/>
                    <a:lstStyle/>
                    <a:p>
                      <a:pPr marL="0" algn="l" defTabSz="914400" rtl="0" eaLnBrk="1" latinLnBrk="0" hangingPunct="1"/>
                      <a:r>
                        <a:rPr lang="en-US" sz="1200" b="0" kern="1200" dirty="0" smtClean="0">
                          <a:solidFill>
                            <a:schemeClr val="tx1"/>
                          </a:solidFill>
                          <a:latin typeface="+mn-lt"/>
                          <a:ea typeface="+mn-ea"/>
                          <a:cs typeface="+mn-cs"/>
                        </a:rPr>
                        <a:t>7.</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Send a memo stating that It’s the receiving service is responsible to review patient medication</a:t>
                      </a:r>
                    </a:p>
                    <a:p>
                      <a:pPr marL="0" algn="l" defTabSz="914400" rtl="0" eaLnBrk="1" latinLnBrk="0" hangingPunct="1"/>
                      <a:r>
                        <a:rPr lang="en-US" sz="1200" b="0" kern="1200" dirty="0" smtClean="0">
                          <a:solidFill>
                            <a:schemeClr val="tx1"/>
                          </a:solidFill>
                          <a:latin typeface="+mn-lt"/>
                          <a:ea typeface="+mn-ea"/>
                          <a:cs typeface="+mn-cs"/>
                        </a:rPr>
                        <a:t> and either continue or discontinue the medication</a:t>
                      </a:r>
                    </a:p>
                    <a:p>
                      <a:pPr marL="0" algn="l" defTabSz="914400" rtl="0" eaLnBrk="1" latinLnBrk="0" hangingPunct="1"/>
                      <a:endParaRPr lang="en-US" sz="1200" b="0" kern="1200" dirty="0" smtClean="0">
                        <a:solidFill>
                          <a:schemeClr val="tx1"/>
                        </a:solidFill>
                        <a:latin typeface="+mn-lt"/>
                        <a:ea typeface="+mn-ea"/>
                        <a:cs typeface="+mn-cs"/>
                      </a:endParaRPr>
                    </a:p>
                    <a:p>
                      <a:pPr marL="0" algn="l" defTabSz="914400" rtl="0" eaLnBrk="1" latinLnBrk="0" hangingPunct="1"/>
                      <a:r>
                        <a:rPr lang="en-US" sz="1200" b="0" kern="1200" dirty="0" smtClean="0">
                          <a:solidFill>
                            <a:schemeClr val="tx1"/>
                          </a:solidFill>
                          <a:latin typeface="+mn-lt"/>
                          <a:ea typeface="+mn-ea"/>
                          <a:cs typeface="+mn-cs"/>
                        </a:rPr>
                        <a:t>8.</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Establish a protocol for post craniotomy pain management clearly mentioned in the pathway</a:t>
                      </a:r>
                      <a:endParaRPr lang="en-US" sz="1200" b="0" kern="1200" dirty="0">
                        <a:solidFill>
                          <a:schemeClr val="tx1"/>
                        </a:solidFill>
                        <a:latin typeface="+mn-lt"/>
                        <a:ea typeface="+mn-ea"/>
                        <a:cs typeface="+mn-cs"/>
                      </a:endParaRPr>
                    </a:p>
                  </a:txBody>
                  <a:tcPr>
                    <a:noFill/>
                  </a:tcPr>
                </a:tc>
                <a:tc>
                  <a:txBody>
                    <a:bodyPr/>
                    <a:lstStyle/>
                    <a:p>
                      <a:pPr marL="0" algn="l" defTabSz="914400" rtl="0" eaLnBrk="1" latinLnBrk="0" hangingPunct="1"/>
                      <a:r>
                        <a:rPr lang="en-US" sz="1200" b="0" kern="1200" dirty="0" smtClean="0">
                          <a:solidFill>
                            <a:schemeClr val="tx1"/>
                          </a:solidFill>
                          <a:latin typeface="+mn-lt"/>
                          <a:ea typeface="+mn-ea"/>
                          <a:cs typeface="+mn-cs"/>
                        </a:rPr>
                        <a:t>MCA</a:t>
                      </a:r>
                    </a:p>
                    <a:p>
                      <a:pPr marL="0" algn="l" defTabSz="914400" rtl="0" eaLnBrk="1" latinLnBrk="0" hangingPunct="1"/>
                      <a:endParaRPr lang="en-US" sz="1200" b="0" kern="1200" dirty="0" smtClean="0">
                        <a:solidFill>
                          <a:schemeClr val="tx1"/>
                        </a:solidFill>
                        <a:latin typeface="+mn-lt"/>
                        <a:ea typeface="+mn-ea"/>
                        <a:cs typeface="+mn-cs"/>
                      </a:endParaRPr>
                    </a:p>
                    <a:p>
                      <a:pPr marL="0" algn="l" defTabSz="914400" rtl="0" eaLnBrk="1" latinLnBrk="0" hangingPunct="1"/>
                      <a:endParaRPr lang="en-US" sz="1200" b="0" kern="1200" dirty="0" smtClean="0">
                        <a:solidFill>
                          <a:schemeClr val="tx1"/>
                        </a:solidFill>
                        <a:latin typeface="+mn-lt"/>
                        <a:ea typeface="+mn-ea"/>
                        <a:cs typeface="+mn-cs"/>
                      </a:endParaRPr>
                    </a:p>
                    <a:p>
                      <a:pPr marL="0" algn="l" defTabSz="914400" rtl="0" eaLnBrk="1" latinLnBrk="0" hangingPunct="1"/>
                      <a:r>
                        <a:rPr lang="en-US" sz="1200" b="0" kern="1200" dirty="0" smtClean="0">
                          <a:solidFill>
                            <a:schemeClr val="tx1"/>
                          </a:solidFill>
                          <a:latin typeface="+mn-lt"/>
                          <a:ea typeface="+mn-ea"/>
                          <a:cs typeface="+mn-cs"/>
                        </a:rPr>
                        <a:t>MCA</a:t>
                      </a:r>
                      <a:endParaRPr lang="en-US" sz="1200" b="0" kern="1200" dirty="0">
                        <a:solidFill>
                          <a:schemeClr val="tx1"/>
                        </a:solidFill>
                        <a:latin typeface="+mn-lt"/>
                        <a:ea typeface="+mn-ea"/>
                        <a:cs typeface="+mn-cs"/>
                      </a:endParaRPr>
                    </a:p>
                  </a:txBody>
                  <a:tcPr>
                    <a:noFill/>
                  </a:tcPr>
                </a:tc>
                <a:tc>
                  <a:txBody>
                    <a:bodyPr/>
                    <a:lstStyle/>
                    <a:p>
                      <a:pPr marL="0" algn="l" defTabSz="914400" rtl="0" eaLnBrk="1" latinLnBrk="0" hangingPunct="1"/>
                      <a:r>
                        <a:rPr lang="en-US" sz="1200" b="0" kern="1200" dirty="0" smtClean="0">
                          <a:solidFill>
                            <a:schemeClr val="tx1"/>
                          </a:solidFill>
                          <a:latin typeface="+mn-lt"/>
                          <a:ea typeface="+mn-ea"/>
                          <a:cs typeface="+mn-cs"/>
                        </a:rPr>
                        <a:t>Completed</a:t>
                      </a:r>
                    </a:p>
                    <a:p>
                      <a:pPr marL="0" algn="l" defTabSz="914400" rtl="0" eaLnBrk="1" latinLnBrk="0" hangingPunct="1"/>
                      <a:endParaRPr lang="en-US" sz="1200" b="0" kern="1200" dirty="0" smtClean="0">
                        <a:solidFill>
                          <a:schemeClr val="tx1"/>
                        </a:solidFill>
                        <a:latin typeface="+mn-lt"/>
                        <a:ea typeface="+mn-ea"/>
                        <a:cs typeface="+mn-cs"/>
                      </a:endParaRPr>
                    </a:p>
                    <a:p>
                      <a:pPr marL="0" algn="l" defTabSz="914400" rtl="0" eaLnBrk="1" latinLnBrk="0" hangingPunct="1"/>
                      <a:endParaRPr lang="en-US" sz="1200" b="0" kern="1200" dirty="0" smtClean="0">
                        <a:solidFill>
                          <a:srgbClr val="FF000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0" kern="1200" dirty="0" smtClean="0">
                          <a:solidFill>
                            <a:srgbClr val="FF0000"/>
                          </a:solidFill>
                          <a:latin typeface="+mn-lt"/>
                          <a:ea typeface="+mn-ea"/>
                          <a:cs typeface="+mn-cs"/>
                        </a:rPr>
                        <a:t>Ongoing</a:t>
                      </a:r>
                    </a:p>
                  </a:txBody>
                  <a:tcPr>
                    <a:noFill/>
                  </a:tcPr>
                </a:tc>
              </a:tr>
            </a:tbl>
          </a:graphicData>
        </a:graphic>
      </p:graphicFrame>
      <p:graphicFrame>
        <p:nvGraphicFramePr>
          <p:cNvPr id="9" name="Content Placeholder 6"/>
          <p:cNvGraphicFramePr>
            <a:graphicFrameLocks noGrp="1"/>
          </p:cNvGraphicFramePr>
          <p:nvPr>
            <p:ph sz="quarter" idx="13"/>
            <p:extLst>
              <p:ext uri="{D42A27DB-BD31-4B8C-83A1-F6EECF244321}">
                <p14:modId xmlns:p14="http://schemas.microsoft.com/office/powerpoint/2010/main" val="2400450811"/>
              </p:ext>
            </p:extLst>
          </p:nvPr>
        </p:nvGraphicFramePr>
        <p:xfrm>
          <a:off x="74839" y="1456795"/>
          <a:ext cx="12030075" cy="837883"/>
        </p:xfrm>
        <a:graphic>
          <a:graphicData uri="http://schemas.openxmlformats.org/drawingml/2006/table">
            <a:tbl>
              <a:tblPr firstRow="1" bandRow="1">
                <a:tableStyleId>{5C22544A-7EE6-4342-B048-85BDC9FD1C3A}</a:tableStyleId>
              </a:tblPr>
              <a:tblGrid>
                <a:gridCol w="2406015">
                  <a:extLst>
                    <a:ext uri="{9D8B030D-6E8A-4147-A177-3AD203B41FA5}">
                      <a16:colId xmlns="" xmlns:a16="http://schemas.microsoft.com/office/drawing/2014/main" val="20000"/>
                    </a:ext>
                  </a:extLst>
                </a:gridCol>
                <a:gridCol w="6290310">
                  <a:extLst>
                    <a:ext uri="{9D8B030D-6E8A-4147-A177-3AD203B41FA5}">
                      <a16:colId xmlns="" xmlns:a16="http://schemas.microsoft.com/office/drawing/2014/main" val="20001"/>
                    </a:ext>
                  </a:extLst>
                </a:gridCol>
                <a:gridCol w="1181100">
                  <a:extLst>
                    <a:ext uri="{9D8B030D-6E8A-4147-A177-3AD203B41FA5}">
                      <a16:colId xmlns="" xmlns:a16="http://schemas.microsoft.com/office/drawing/2014/main" val="20002"/>
                    </a:ext>
                  </a:extLst>
                </a:gridCol>
                <a:gridCol w="2152650">
                  <a:extLst>
                    <a:ext uri="{9D8B030D-6E8A-4147-A177-3AD203B41FA5}">
                      <a16:colId xmlns="" xmlns:a16="http://schemas.microsoft.com/office/drawing/2014/main" val="20003"/>
                    </a:ext>
                  </a:extLst>
                </a:gridCol>
              </a:tblGrid>
              <a:tr h="429602">
                <a:tc>
                  <a:txBody>
                    <a:bodyPr/>
                    <a:lstStyle/>
                    <a:p>
                      <a:pPr marL="0" marR="0" algn="l" defTabSz="914400" rtl="0" eaLnBrk="1" latinLnBrk="0" hangingPunct="1">
                        <a:lnSpc>
                          <a:spcPts val="1200"/>
                        </a:lnSpc>
                        <a:spcBef>
                          <a:spcPts val="300"/>
                        </a:spcBef>
                        <a:spcAft>
                          <a:spcPts val="300"/>
                        </a:spcAft>
                      </a:pPr>
                      <a:endParaRPr lang="en-US" sz="2000" b="1" kern="1200" dirty="0">
                        <a:solidFill>
                          <a:schemeClr val="lt1"/>
                        </a:solidFill>
                        <a:latin typeface="+mn-lt"/>
                        <a:ea typeface="+mn-ea"/>
                        <a:cs typeface="+mn-cs"/>
                      </a:endParaRPr>
                    </a:p>
                    <a:p>
                      <a:pPr marL="0" marR="0" algn="l" defTabSz="914400" rtl="0" eaLnBrk="1" latinLnBrk="0" hangingPunct="1">
                        <a:lnSpc>
                          <a:spcPts val="1200"/>
                        </a:lnSpc>
                        <a:spcBef>
                          <a:spcPts val="300"/>
                        </a:spcBef>
                        <a:spcAft>
                          <a:spcPts val="300"/>
                        </a:spcAft>
                      </a:pPr>
                      <a:r>
                        <a:rPr lang="en-US" sz="2000" b="1" kern="1200" dirty="0">
                          <a:solidFill>
                            <a:schemeClr val="lt1"/>
                          </a:solidFill>
                          <a:latin typeface="+mn-lt"/>
                          <a:ea typeface="+mn-ea"/>
                          <a:cs typeface="+mn-cs"/>
                        </a:rPr>
                        <a:t>Root Causes</a:t>
                      </a:r>
                    </a:p>
                    <a:p>
                      <a:pPr marL="0" marR="0" algn="l" defTabSz="914400" rtl="0" eaLnBrk="1" latinLnBrk="0" hangingPunct="1">
                        <a:lnSpc>
                          <a:spcPts val="1200"/>
                        </a:lnSpc>
                        <a:spcBef>
                          <a:spcPts val="300"/>
                        </a:spcBef>
                        <a:spcAft>
                          <a:spcPts val="300"/>
                        </a:spcAft>
                      </a:pPr>
                      <a:r>
                        <a:rPr lang="en-US" sz="2000" b="1" kern="1200" dirty="0">
                          <a:solidFill>
                            <a:schemeClr val="lt1"/>
                          </a:solidFill>
                          <a:latin typeface="+mn-lt"/>
                          <a:ea typeface="+mn-ea"/>
                          <a:cs typeface="+mn-cs"/>
                        </a:rPr>
                        <a:t> </a:t>
                      </a:r>
                    </a:p>
                  </a:txBody>
                  <a:tcPr marL="68580" marR="68580" marT="0" marB="0">
                    <a:lnB w="38100" cmpd="sng">
                      <a:noFill/>
                    </a:lnB>
                    <a:solidFill>
                      <a:schemeClr val="accent5">
                        <a:lumMod val="75000"/>
                      </a:schemeClr>
                    </a:solidFill>
                  </a:tcPr>
                </a:tc>
                <a:tc>
                  <a:txBody>
                    <a:bodyPr/>
                    <a:lstStyle/>
                    <a:p>
                      <a:pPr marL="0" marR="0" algn="l" defTabSz="914400" rtl="0" eaLnBrk="1" latinLnBrk="0" hangingPunct="1">
                        <a:lnSpc>
                          <a:spcPts val="1200"/>
                        </a:lnSpc>
                        <a:spcBef>
                          <a:spcPts val="300"/>
                        </a:spcBef>
                        <a:spcAft>
                          <a:spcPts val="300"/>
                        </a:spcAft>
                      </a:pPr>
                      <a:endParaRPr lang="en-US" sz="2000" b="1" kern="1200" dirty="0">
                        <a:solidFill>
                          <a:schemeClr val="lt1"/>
                        </a:solidFill>
                        <a:latin typeface="+mn-lt"/>
                        <a:ea typeface="+mn-ea"/>
                        <a:cs typeface="+mn-cs"/>
                      </a:endParaRPr>
                    </a:p>
                    <a:p>
                      <a:pPr marL="0" marR="0" algn="l" defTabSz="914400" rtl="0" eaLnBrk="1" latinLnBrk="0" hangingPunct="1">
                        <a:lnSpc>
                          <a:spcPts val="1200"/>
                        </a:lnSpc>
                        <a:spcBef>
                          <a:spcPts val="300"/>
                        </a:spcBef>
                        <a:spcAft>
                          <a:spcPts val="300"/>
                        </a:spcAft>
                      </a:pPr>
                      <a:r>
                        <a:rPr lang="en-US" sz="2000" b="1" kern="1200" dirty="0">
                          <a:solidFill>
                            <a:schemeClr val="lt1"/>
                          </a:solidFill>
                          <a:latin typeface="+mn-lt"/>
                          <a:ea typeface="+mn-ea"/>
                          <a:cs typeface="+mn-cs"/>
                        </a:rPr>
                        <a:t>Major Corrective Actions</a:t>
                      </a:r>
                    </a:p>
                  </a:txBody>
                  <a:tcPr marL="68580" marR="68580" marT="0" marB="0">
                    <a:lnB w="38100" cmpd="sng">
                      <a:noFill/>
                    </a:lnB>
                    <a:solidFill>
                      <a:schemeClr val="accent5">
                        <a:lumMod val="75000"/>
                      </a:schemeClr>
                    </a:solidFill>
                  </a:tcPr>
                </a:tc>
                <a:tc>
                  <a:txBody>
                    <a:bodyPr/>
                    <a:lstStyle/>
                    <a:p>
                      <a:pPr marL="0" marR="0" algn="l" defTabSz="914400" rtl="0" eaLnBrk="1" latinLnBrk="0" hangingPunct="1">
                        <a:lnSpc>
                          <a:spcPts val="1200"/>
                        </a:lnSpc>
                        <a:spcBef>
                          <a:spcPts val="300"/>
                        </a:spcBef>
                        <a:spcAft>
                          <a:spcPts val="300"/>
                        </a:spcAft>
                      </a:pPr>
                      <a:endParaRPr lang="en-US" sz="2000" b="1" kern="1200" dirty="0">
                        <a:solidFill>
                          <a:schemeClr val="lt1"/>
                        </a:solidFill>
                        <a:latin typeface="+mn-lt"/>
                        <a:ea typeface="+mn-ea"/>
                        <a:cs typeface="+mn-cs"/>
                      </a:endParaRPr>
                    </a:p>
                    <a:p>
                      <a:pPr marL="0" marR="0" algn="l" defTabSz="914400" rtl="0" eaLnBrk="1" latinLnBrk="0" hangingPunct="1">
                        <a:lnSpc>
                          <a:spcPts val="1200"/>
                        </a:lnSpc>
                        <a:spcBef>
                          <a:spcPts val="300"/>
                        </a:spcBef>
                        <a:spcAft>
                          <a:spcPts val="300"/>
                        </a:spcAft>
                      </a:pPr>
                      <a:r>
                        <a:rPr lang="en-US" sz="2000" b="1" kern="1200" dirty="0">
                          <a:solidFill>
                            <a:schemeClr val="lt1"/>
                          </a:solidFill>
                          <a:latin typeface="+mn-lt"/>
                          <a:ea typeface="+mn-ea"/>
                          <a:cs typeface="+mn-cs"/>
                        </a:rPr>
                        <a:t>Resp.</a:t>
                      </a:r>
                    </a:p>
                  </a:txBody>
                  <a:tcPr marL="68580" marR="68580" marT="0" marB="0">
                    <a:lnB w="38100" cmpd="sng">
                      <a:noFill/>
                    </a:lnB>
                    <a:solidFill>
                      <a:schemeClr val="accent5">
                        <a:lumMod val="75000"/>
                      </a:schemeClr>
                    </a:solidFill>
                  </a:tcPr>
                </a:tc>
                <a:tc>
                  <a:txBody>
                    <a:bodyPr/>
                    <a:lstStyle/>
                    <a:p>
                      <a:pPr marL="0" marR="0">
                        <a:lnSpc>
                          <a:spcPts val="1200"/>
                        </a:lnSpc>
                        <a:spcBef>
                          <a:spcPts val="300"/>
                        </a:spcBef>
                        <a:spcAft>
                          <a:spcPts val="300"/>
                        </a:spcAft>
                      </a:pPr>
                      <a:endPar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lgn="l" defTabSz="914400" rtl="0" eaLnBrk="1" latinLnBrk="0" hangingPunct="1">
                        <a:lnSpc>
                          <a:spcPts val="1200"/>
                        </a:lnSpc>
                        <a:spcBef>
                          <a:spcPts val="300"/>
                        </a:spcBef>
                        <a:spcAft>
                          <a:spcPts val="300"/>
                        </a:spcAft>
                      </a:pPr>
                      <a:r>
                        <a:rPr lang="en-US" sz="2000" b="1" kern="1200" dirty="0">
                          <a:solidFill>
                            <a:schemeClr val="lt1"/>
                          </a:solidFill>
                          <a:latin typeface="+mn-lt"/>
                          <a:ea typeface="+mn-ea"/>
                          <a:cs typeface="+mn-cs"/>
                        </a:rPr>
                        <a:t>Status </a:t>
                      </a:r>
                    </a:p>
                  </a:txBody>
                  <a:tcPr marL="68580" marR="68580" marT="0" marB="0">
                    <a:lnB w="38100" cmpd="sng">
                      <a:noFill/>
                    </a:lnB>
                    <a:solidFill>
                      <a:schemeClr val="accent5">
                        <a:lumMod val="75000"/>
                      </a:schemeClr>
                    </a:solidFill>
                  </a:tcPr>
                </a:tc>
                <a:extLst>
                  <a:ext uri="{0D108BD9-81ED-4DB2-BD59-A6C34878D82A}">
                    <a16:rowId xmlns="" xmlns:a16="http://schemas.microsoft.com/office/drawing/2014/main" val="10000"/>
                  </a:ext>
                </a:extLst>
              </a:tr>
              <a:tr h="146789">
                <a:tc gridSpan="4">
                  <a:txBody>
                    <a:bodyPr/>
                    <a:lstStyle/>
                    <a:p>
                      <a:pPr marL="0" marR="0" algn="l" defTabSz="914400" rtl="0" eaLnBrk="1" latinLnBrk="0" hangingPunct="1">
                        <a:lnSpc>
                          <a:spcPct val="107000"/>
                        </a:lnSpc>
                        <a:spcBef>
                          <a:spcPts val="225"/>
                        </a:spcBef>
                        <a:spcAft>
                          <a:spcPts val="225"/>
                        </a:spcAft>
                      </a:pPr>
                      <a:endParaRPr lang="en-US" sz="1400" b="1" kern="1200" dirty="0">
                        <a:solidFill>
                          <a:schemeClr val="dk1"/>
                        </a:solidFill>
                        <a:effectLst/>
                        <a:latin typeface="+mn-lt"/>
                        <a:ea typeface="+mn-ea"/>
                        <a:cs typeface="+mn-cs"/>
                      </a:endParaRPr>
                    </a:p>
                  </a:txBody>
                  <a:tcPr marL="68580" marR="68580" marT="0" marB="0">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l" defTabSz="914400" rtl="0" eaLnBrk="1" latinLnBrk="0" hangingPunct="1">
                        <a:lnSpc>
                          <a:spcPct val="107000"/>
                        </a:lnSpc>
                        <a:spcBef>
                          <a:spcPts val="225"/>
                        </a:spcBef>
                        <a:spcAft>
                          <a:spcPts val="225"/>
                        </a:spcAft>
                      </a:pPr>
                      <a:endParaRPr lang="en-US" sz="1800" kern="1200" dirty="0">
                        <a:solidFill>
                          <a:schemeClr val="dk1"/>
                        </a:solidFill>
                        <a:latin typeface="+mn-lt"/>
                        <a:ea typeface="+mn-ea"/>
                        <a:cs typeface="+mn-cs"/>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pPr marL="0" marR="0" algn="l" defTabSz="914400" rtl="0" eaLnBrk="1" latinLnBrk="0" hangingPunct="1">
                        <a:lnSpc>
                          <a:spcPct val="107000"/>
                        </a:lnSpc>
                        <a:spcBef>
                          <a:spcPts val="225"/>
                        </a:spcBef>
                        <a:spcAft>
                          <a:spcPts val="225"/>
                        </a:spcAft>
                      </a:pPr>
                      <a:endParaRPr lang="en-US" sz="1400" b="1" kern="1200" dirty="0">
                        <a:solidFill>
                          <a:schemeClr val="dk1"/>
                        </a:solidFill>
                        <a:effectLst/>
                        <a:latin typeface="+mn-lt"/>
                        <a:ea typeface="+mn-ea"/>
                        <a:cs typeface="+mn-cs"/>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lang="en-US" sz="1400" b="1" kern="1200" dirty="0">
                        <a:solidFill>
                          <a:srgbClr val="00B050"/>
                        </a:solidFill>
                        <a:effectLst/>
                        <a:latin typeface="+mn-lt"/>
                        <a:ea typeface="+mn-ea"/>
                        <a:cs typeface="+mn-cs"/>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446814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94063" y="341812"/>
            <a:ext cx="10396882" cy="1408611"/>
          </a:xfrm>
          <a:prstGeom prst="rect">
            <a:avLst/>
          </a:prstGeom>
        </p:spPr>
        <p:txBody>
          <a:bodyPr/>
          <a:lstStyle>
            <a:lvl1pPr algn="l" rtl="1" eaLnBrk="1" fontAlgn="base" hangingPunct="1">
              <a:spcBef>
                <a:spcPct val="0"/>
              </a:spcBef>
              <a:spcAft>
                <a:spcPct val="0"/>
              </a:spcAft>
              <a:defRPr sz="4000" kern="1200">
                <a:solidFill>
                  <a:schemeClr val="tx2"/>
                </a:solidFill>
                <a:latin typeface="+mj-lt"/>
                <a:ea typeface="+mj-ea"/>
                <a:cs typeface="+mj-cs"/>
              </a:defRPr>
            </a:lvl1pPr>
            <a:lvl2pPr algn="l" rtl="1" eaLnBrk="1" fontAlgn="base" hangingPunct="1">
              <a:spcBef>
                <a:spcPct val="0"/>
              </a:spcBef>
              <a:spcAft>
                <a:spcPct val="0"/>
              </a:spcAft>
              <a:defRPr sz="4000">
                <a:solidFill>
                  <a:schemeClr val="tx2"/>
                </a:solidFill>
                <a:latin typeface="Calibri" pitchFamily="34" charset="0"/>
              </a:defRPr>
            </a:lvl2pPr>
            <a:lvl3pPr algn="l" rtl="1" eaLnBrk="1" fontAlgn="base" hangingPunct="1">
              <a:spcBef>
                <a:spcPct val="0"/>
              </a:spcBef>
              <a:spcAft>
                <a:spcPct val="0"/>
              </a:spcAft>
              <a:defRPr sz="4000">
                <a:solidFill>
                  <a:schemeClr val="tx2"/>
                </a:solidFill>
                <a:latin typeface="Calibri" pitchFamily="34" charset="0"/>
              </a:defRPr>
            </a:lvl3pPr>
            <a:lvl4pPr algn="l" rtl="1" eaLnBrk="1" fontAlgn="base" hangingPunct="1">
              <a:spcBef>
                <a:spcPct val="0"/>
              </a:spcBef>
              <a:spcAft>
                <a:spcPct val="0"/>
              </a:spcAft>
              <a:defRPr sz="4000">
                <a:solidFill>
                  <a:schemeClr val="tx2"/>
                </a:solidFill>
                <a:latin typeface="Calibri" pitchFamily="34" charset="0"/>
              </a:defRPr>
            </a:lvl4pPr>
            <a:lvl5pPr algn="l" rtl="1" eaLnBrk="1" fontAlgn="base" hangingPunct="1">
              <a:spcBef>
                <a:spcPct val="0"/>
              </a:spcBef>
              <a:spcAft>
                <a:spcPct val="0"/>
              </a:spcAft>
              <a:defRPr sz="4000">
                <a:solidFill>
                  <a:schemeClr val="tx2"/>
                </a:solidFill>
                <a:latin typeface="Calibri" pitchFamily="34" charset="0"/>
              </a:defRPr>
            </a:lvl5pPr>
            <a:lvl6pPr marL="457200" algn="l" rtl="1" eaLnBrk="1" fontAlgn="base" hangingPunct="1">
              <a:spcBef>
                <a:spcPct val="0"/>
              </a:spcBef>
              <a:spcAft>
                <a:spcPct val="0"/>
              </a:spcAft>
              <a:defRPr sz="4000">
                <a:solidFill>
                  <a:schemeClr val="tx2"/>
                </a:solidFill>
                <a:latin typeface="Calibri" pitchFamily="34" charset="0"/>
              </a:defRPr>
            </a:lvl6pPr>
            <a:lvl7pPr marL="914400" algn="l" rtl="1" eaLnBrk="1" fontAlgn="base" hangingPunct="1">
              <a:spcBef>
                <a:spcPct val="0"/>
              </a:spcBef>
              <a:spcAft>
                <a:spcPct val="0"/>
              </a:spcAft>
              <a:defRPr sz="4000">
                <a:solidFill>
                  <a:schemeClr val="tx2"/>
                </a:solidFill>
                <a:latin typeface="Calibri" pitchFamily="34" charset="0"/>
              </a:defRPr>
            </a:lvl7pPr>
            <a:lvl8pPr marL="1371600" algn="l" rtl="1" eaLnBrk="1" fontAlgn="base" hangingPunct="1">
              <a:spcBef>
                <a:spcPct val="0"/>
              </a:spcBef>
              <a:spcAft>
                <a:spcPct val="0"/>
              </a:spcAft>
              <a:defRPr sz="4000">
                <a:solidFill>
                  <a:schemeClr val="tx2"/>
                </a:solidFill>
                <a:latin typeface="Calibri" pitchFamily="34" charset="0"/>
              </a:defRPr>
            </a:lvl8pPr>
            <a:lvl9pPr marL="1828800" algn="l" rtl="1" eaLnBrk="1" fontAlgn="base" hangingPunct="1">
              <a:spcBef>
                <a:spcPct val="0"/>
              </a:spcBef>
              <a:spcAft>
                <a:spcPct val="0"/>
              </a:spcAft>
              <a:defRPr sz="4000">
                <a:solidFill>
                  <a:schemeClr val="tx2"/>
                </a:solidFill>
                <a:latin typeface="Calibri" pitchFamily="34" charset="0"/>
              </a:defRPr>
            </a:lvl9pPr>
          </a:lstStyle>
          <a:p>
            <a:pPr defTabSz="914400"/>
            <a:r>
              <a:rPr lang="en-US" sz="3200" dirty="0"/>
              <a:t>Sentinel Events Action Status Report: Case 2</a:t>
            </a:r>
            <a:r>
              <a:rPr lang="en-US" sz="3200" dirty="0" smtClean="0"/>
              <a:t> </a:t>
            </a:r>
          </a:p>
          <a:p>
            <a:pPr defTabSz="914400"/>
            <a:r>
              <a:rPr lang="en-US" sz="2000" dirty="0" smtClean="0">
                <a:solidFill>
                  <a:srgbClr val="FF0000"/>
                </a:solidFill>
              </a:rPr>
              <a:t>Inappropriate </a:t>
            </a:r>
            <a:r>
              <a:rPr lang="en-US" sz="2000" dirty="0">
                <a:solidFill>
                  <a:srgbClr val="FF0000"/>
                </a:solidFill>
              </a:rPr>
              <a:t>differential diagnosis of CHF instead of PE which led to patient </a:t>
            </a:r>
            <a:r>
              <a:rPr lang="en-US" sz="2000" dirty="0" smtClean="0">
                <a:solidFill>
                  <a:srgbClr val="FF0000"/>
                </a:solidFill>
              </a:rPr>
              <a:t>death in the bathroom</a:t>
            </a:r>
            <a:endParaRPr lang="en-US" sz="2000" dirty="0"/>
          </a:p>
        </p:txBody>
      </p:sp>
      <p:graphicFrame>
        <p:nvGraphicFramePr>
          <p:cNvPr id="7" name="Content Placeholder 6"/>
          <p:cNvGraphicFramePr>
            <a:graphicFrameLocks/>
          </p:cNvGraphicFramePr>
          <p:nvPr>
            <p:extLst>
              <p:ext uri="{D42A27DB-BD31-4B8C-83A1-F6EECF244321}">
                <p14:modId xmlns:p14="http://schemas.microsoft.com/office/powerpoint/2010/main" val="846759940"/>
              </p:ext>
            </p:extLst>
          </p:nvPr>
        </p:nvGraphicFramePr>
        <p:xfrm>
          <a:off x="74839" y="1456795"/>
          <a:ext cx="12030075" cy="837883"/>
        </p:xfrm>
        <a:graphic>
          <a:graphicData uri="http://schemas.openxmlformats.org/drawingml/2006/table">
            <a:tbl>
              <a:tblPr firstRow="1" bandRow="1">
                <a:tableStyleId>{5C22544A-7EE6-4342-B048-85BDC9FD1C3A}</a:tableStyleId>
              </a:tblPr>
              <a:tblGrid>
                <a:gridCol w="2406015">
                  <a:extLst>
                    <a:ext uri="{9D8B030D-6E8A-4147-A177-3AD203B41FA5}">
                      <a16:colId xmlns="" xmlns:a16="http://schemas.microsoft.com/office/drawing/2014/main" val="20000"/>
                    </a:ext>
                  </a:extLst>
                </a:gridCol>
                <a:gridCol w="6290310">
                  <a:extLst>
                    <a:ext uri="{9D8B030D-6E8A-4147-A177-3AD203B41FA5}">
                      <a16:colId xmlns="" xmlns:a16="http://schemas.microsoft.com/office/drawing/2014/main" val="20001"/>
                    </a:ext>
                  </a:extLst>
                </a:gridCol>
                <a:gridCol w="1181100">
                  <a:extLst>
                    <a:ext uri="{9D8B030D-6E8A-4147-A177-3AD203B41FA5}">
                      <a16:colId xmlns="" xmlns:a16="http://schemas.microsoft.com/office/drawing/2014/main" val="20002"/>
                    </a:ext>
                  </a:extLst>
                </a:gridCol>
                <a:gridCol w="2152650">
                  <a:extLst>
                    <a:ext uri="{9D8B030D-6E8A-4147-A177-3AD203B41FA5}">
                      <a16:colId xmlns="" xmlns:a16="http://schemas.microsoft.com/office/drawing/2014/main" val="20003"/>
                    </a:ext>
                  </a:extLst>
                </a:gridCol>
              </a:tblGrid>
              <a:tr h="429602">
                <a:tc>
                  <a:txBody>
                    <a:bodyPr/>
                    <a:lstStyle/>
                    <a:p>
                      <a:pPr marL="0" marR="0" algn="l" defTabSz="914400" rtl="0" eaLnBrk="1" latinLnBrk="0" hangingPunct="1">
                        <a:lnSpc>
                          <a:spcPts val="1200"/>
                        </a:lnSpc>
                        <a:spcBef>
                          <a:spcPts val="300"/>
                        </a:spcBef>
                        <a:spcAft>
                          <a:spcPts val="300"/>
                        </a:spcAft>
                      </a:pPr>
                      <a:endParaRPr lang="en-US" sz="2000" b="1" kern="1200" dirty="0">
                        <a:solidFill>
                          <a:schemeClr val="lt1"/>
                        </a:solidFill>
                        <a:latin typeface="+mn-lt"/>
                        <a:ea typeface="+mn-ea"/>
                        <a:cs typeface="+mn-cs"/>
                      </a:endParaRPr>
                    </a:p>
                    <a:p>
                      <a:pPr marL="0" marR="0" algn="l" defTabSz="914400" rtl="0" eaLnBrk="1" latinLnBrk="0" hangingPunct="1">
                        <a:lnSpc>
                          <a:spcPts val="1200"/>
                        </a:lnSpc>
                        <a:spcBef>
                          <a:spcPts val="300"/>
                        </a:spcBef>
                        <a:spcAft>
                          <a:spcPts val="300"/>
                        </a:spcAft>
                      </a:pPr>
                      <a:r>
                        <a:rPr lang="en-US" sz="2000" b="1" kern="1200" dirty="0">
                          <a:solidFill>
                            <a:schemeClr val="lt1"/>
                          </a:solidFill>
                          <a:latin typeface="+mn-lt"/>
                          <a:ea typeface="+mn-ea"/>
                          <a:cs typeface="+mn-cs"/>
                        </a:rPr>
                        <a:t>Root Causes</a:t>
                      </a:r>
                    </a:p>
                    <a:p>
                      <a:pPr marL="0" marR="0" algn="l" defTabSz="914400" rtl="0" eaLnBrk="1" latinLnBrk="0" hangingPunct="1">
                        <a:lnSpc>
                          <a:spcPts val="1200"/>
                        </a:lnSpc>
                        <a:spcBef>
                          <a:spcPts val="300"/>
                        </a:spcBef>
                        <a:spcAft>
                          <a:spcPts val="300"/>
                        </a:spcAft>
                      </a:pPr>
                      <a:r>
                        <a:rPr lang="en-US" sz="2000" b="1" kern="1200" dirty="0">
                          <a:solidFill>
                            <a:schemeClr val="lt1"/>
                          </a:solidFill>
                          <a:latin typeface="+mn-lt"/>
                          <a:ea typeface="+mn-ea"/>
                          <a:cs typeface="+mn-cs"/>
                        </a:rPr>
                        <a:t> </a:t>
                      </a:r>
                    </a:p>
                  </a:txBody>
                  <a:tcPr marL="68580" marR="68580" marT="0" marB="0">
                    <a:lnB w="38100" cmpd="sng">
                      <a:noFill/>
                    </a:lnB>
                    <a:solidFill>
                      <a:schemeClr val="accent5">
                        <a:lumMod val="75000"/>
                      </a:schemeClr>
                    </a:solidFill>
                  </a:tcPr>
                </a:tc>
                <a:tc>
                  <a:txBody>
                    <a:bodyPr/>
                    <a:lstStyle/>
                    <a:p>
                      <a:pPr marL="0" marR="0" algn="l" defTabSz="914400" rtl="0" eaLnBrk="1" latinLnBrk="0" hangingPunct="1">
                        <a:lnSpc>
                          <a:spcPts val="1200"/>
                        </a:lnSpc>
                        <a:spcBef>
                          <a:spcPts val="300"/>
                        </a:spcBef>
                        <a:spcAft>
                          <a:spcPts val="300"/>
                        </a:spcAft>
                      </a:pPr>
                      <a:endParaRPr lang="en-US" sz="2000" b="1" kern="1200" dirty="0">
                        <a:solidFill>
                          <a:schemeClr val="lt1"/>
                        </a:solidFill>
                        <a:latin typeface="+mn-lt"/>
                        <a:ea typeface="+mn-ea"/>
                        <a:cs typeface="+mn-cs"/>
                      </a:endParaRPr>
                    </a:p>
                    <a:p>
                      <a:pPr marL="0" marR="0" algn="l" defTabSz="914400" rtl="0" eaLnBrk="1" latinLnBrk="0" hangingPunct="1">
                        <a:lnSpc>
                          <a:spcPts val="1200"/>
                        </a:lnSpc>
                        <a:spcBef>
                          <a:spcPts val="300"/>
                        </a:spcBef>
                        <a:spcAft>
                          <a:spcPts val="300"/>
                        </a:spcAft>
                      </a:pPr>
                      <a:r>
                        <a:rPr lang="en-US" sz="2000" b="1" kern="1200" dirty="0">
                          <a:solidFill>
                            <a:schemeClr val="lt1"/>
                          </a:solidFill>
                          <a:latin typeface="+mn-lt"/>
                          <a:ea typeface="+mn-ea"/>
                          <a:cs typeface="+mn-cs"/>
                        </a:rPr>
                        <a:t>Major Corrective Actions</a:t>
                      </a:r>
                    </a:p>
                  </a:txBody>
                  <a:tcPr marL="68580" marR="68580" marT="0" marB="0">
                    <a:lnB w="38100" cmpd="sng">
                      <a:noFill/>
                    </a:lnB>
                    <a:solidFill>
                      <a:schemeClr val="accent5">
                        <a:lumMod val="75000"/>
                      </a:schemeClr>
                    </a:solidFill>
                  </a:tcPr>
                </a:tc>
                <a:tc>
                  <a:txBody>
                    <a:bodyPr/>
                    <a:lstStyle/>
                    <a:p>
                      <a:pPr marL="0" marR="0" algn="l" defTabSz="914400" rtl="0" eaLnBrk="1" latinLnBrk="0" hangingPunct="1">
                        <a:lnSpc>
                          <a:spcPts val="1200"/>
                        </a:lnSpc>
                        <a:spcBef>
                          <a:spcPts val="300"/>
                        </a:spcBef>
                        <a:spcAft>
                          <a:spcPts val="300"/>
                        </a:spcAft>
                      </a:pPr>
                      <a:endParaRPr lang="en-US" sz="2000" b="1" kern="1200" dirty="0">
                        <a:solidFill>
                          <a:schemeClr val="lt1"/>
                        </a:solidFill>
                        <a:latin typeface="+mn-lt"/>
                        <a:ea typeface="+mn-ea"/>
                        <a:cs typeface="+mn-cs"/>
                      </a:endParaRPr>
                    </a:p>
                    <a:p>
                      <a:pPr marL="0" marR="0" algn="l" defTabSz="914400" rtl="0" eaLnBrk="1" latinLnBrk="0" hangingPunct="1">
                        <a:lnSpc>
                          <a:spcPts val="1200"/>
                        </a:lnSpc>
                        <a:spcBef>
                          <a:spcPts val="300"/>
                        </a:spcBef>
                        <a:spcAft>
                          <a:spcPts val="300"/>
                        </a:spcAft>
                      </a:pPr>
                      <a:r>
                        <a:rPr lang="en-US" sz="2000" b="1" kern="1200" dirty="0">
                          <a:solidFill>
                            <a:schemeClr val="lt1"/>
                          </a:solidFill>
                          <a:latin typeface="+mn-lt"/>
                          <a:ea typeface="+mn-ea"/>
                          <a:cs typeface="+mn-cs"/>
                        </a:rPr>
                        <a:t>Resp.</a:t>
                      </a:r>
                    </a:p>
                  </a:txBody>
                  <a:tcPr marL="68580" marR="68580" marT="0" marB="0">
                    <a:lnB w="38100" cmpd="sng">
                      <a:noFill/>
                    </a:lnB>
                    <a:solidFill>
                      <a:schemeClr val="accent5">
                        <a:lumMod val="75000"/>
                      </a:schemeClr>
                    </a:solidFill>
                  </a:tcPr>
                </a:tc>
                <a:tc>
                  <a:txBody>
                    <a:bodyPr/>
                    <a:lstStyle/>
                    <a:p>
                      <a:pPr marL="0" marR="0">
                        <a:lnSpc>
                          <a:spcPts val="1200"/>
                        </a:lnSpc>
                        <a:spcBef>
                          <a:spcPts val="300"/>
                        </a:spcBef>
                        <a:spcAft>
                          <a:spcPts val="300"/>
                        </a:spcAft>
                      </a:pPr>
                      <a:endPar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lgn="l" defTabSz="914400" rtl="0" eaLnBrk="1" latinLnBrk="0" hangingPunct="1">
                        <a:lnSpc>
                          <a:spcPts val="1200"/>
                        </a:lnSpc>
                        <a:spcBef>
                          <a:spcPts val="300"/>
                        </a:spcBef>
                        <a:spcAft>
                          <a:spcPts val="300"/>
                        </a:spcAft>
                      </a:pPr>
                      <a:r>
                        <a:rPr lang="en-US" sz="2000" b="1" kern="1200" dirty="0">
                          <a:solidFill>
                            <a:schemeClr val="lt1"/>
                          </a:solidFill>
                          <a:latin typeface="+mn-lt"/>
                          <a:ea typeface="+mn-ea"/>
                          <a:cs typeface="+mn-cs"/>
                        </a:rPr>
                        <a:t>Status </a:t>
                      </a:r>
                    </a:p>
                  </a:txBody>
                  <a:tcPr marL="68580" marR="68580" marT="0" marB="0">
                    <a:lnB w="38100" cmpd="sng">
                      <a:noFill/>
                    </a:lnB>
                    <a:solidFill>
                      <a:schemeClr val="accent5">
                        <a:lumMod val="75000"/>
                      </a:schemeClr>
                    </a:solidFill>
                  </a:tcPr>
                </a:tc>
                <a:extLst>
                  <a:ext uri="{0D108BD9-81ED-4DB2-BD59-A6C34878D82A}">
                    <a16:rowId xmlns="" xmlns:a16="http://schemas.microsoft.com/office/drawing/2014/main" val="10000"/>
                  </a:ext>
                </a:extLst>
              </a:tr>
              <a:tr h="146789">
                <a:tc gridSpan="4">
                  <a:txBody>
                    <a:bodyPr/>
                    <a:lstStyle/>
                    <a:p>
                      <a:pPr marL="0" marR="0" algn="l" defTabSz="914400" rtl="0" eaLnBrk="1" latinLnBrk="0" hangingPunct="1">
                        <a:lnSpc>
                          <a:spcPct val="107000"/>
                        </a:lnSpc>
                        <a:spcBef>
                          <a:spcPts val="225"/>
                        </a:spcBef>
                        <a:spcAft>
                          <a:spcPts val="225"/>
                        </a:spcAft>
                      </a:pPr>
                      <a:endParaRPr lang="en-US" sz="1400" b="1" kern="1200" dirty="0">
                        <a:solidFill>
                          <a:schemeClr val="dk1"/>
                        </a:solidFill>
                        <a:effectLst/>
                        <a:latin typeface="+mn-lt"/>
                        <a:ea typeface="+mn-ea"/>
                        <a:cs typeface="+mn-cs"/>
                      </a:endParaRPr>
                    </a:p>
                  </a:txBody>
                  <a:tcPr marL="68580" marR="68580" marT="0" marB="0">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l" defTabSz="914400" rtl="0" eaLnBrk="1" latinLnBrk="0" hangingPunct="1">
                        <a:lnSpc>
                          <a:spcPct val="107000"/>
                        </a:lnSpc>
                        <a:spcBef>
                          <a:spcPts val="225"/>
                        </a:spcBef>
                        <a:spcAft>
                          <a:spcPts val="225"/>
                        </a:spcAft>
                      </a:pPr>
                      <a:endParaRPr lang="en-US" sz="1800" kern="1200" dirty="0">
                        <a:solidFill>
                          <a:schemeClr val="dk1"/>
                        </a:solidFill>
                        <a:latin typeface="+mn-lt"/>
                        <a:ea typeface="+mn-ea"/>
                        <a:cs typeface="+mn-cs"/>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pPr marL="0" marR="0" algn="l" defTabSz="914400" rtl="0" eaLnBrk="1" latinLnBrk="0" hangingPunct="1">
                        <a:lnSpc>
                          <a:spcPct val="107000"/>
                        </a:lnSpc>
                        <a:spcBef>
                          <a:spcPts val="225"/>
                        </a:spcBef>
                        <a:spcAft>
                          <a:spcPts val="225"/>
                        </a:spcAft>
                      </a:pPr>
                      <a:endParaRPr lang="en-US" sz="1400" b="1" kern="1200" dirty="0">
                        <a:solidFill>
                          <a:schemeClr val="dk1"/>
                        </a:solidFill>
                        <a:effectLst/>
                        <a:latin typeface="+mn-lt"/>
                        <a:ea typeface="+mn-ea"/>
                        <a:cs typeface="+mn-cs"/>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lang="en-US" sz="1400" b="1" kern="1200" dirty="0">
                        <a:solidFill>
                          <a:srgbClr val="00B050"/>
                        </a:solidFill>
                        <a:effectLst/>
                        <a:latin typeface="+mn-lt"/>
                        <a:ea typeface="+mn-ea"/>
                        <a:cs typeface="+mn-cs"/>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590715523"/>
              </p:ext>
            </p:extLst>
          </p:nvPr>
        </p:nvGraphicFramePr>
        <p:xfrm>
          <a:off x="61880" y="2099036"/>
          <a:ext cx="12060452" cy="3905253"/>
        </p:xfrm>
        <a:graphic>
          <a:graphicData uri="http://schemas.openxmlformats.org/drawingml/2006/table">
            <a:tbl>
              <a:tblPr firstRow="1" bandRow="1"/>
              <a:tblGrid>
                <a:gridCol w="2400300"/>
                <a:gridCol w="6298643"/>
                <a:gridCol w="1175657"/>
                <a:gridCol w="2185852"/>
              </a:tblGrid>
              <a:tr h="1865934">
                <a:tc>
                  <a:txBody>
                    <a:bodyPr/>
                    <a:lstStyle>
                      <a:lvl1pPr marL="0" algn="r" rtl="1" eaLnBrk="1" latinLnBrk="0" hangingPunct="1">
                        <a:defRPr kumimoji="0" b="1" kern="1200">
                          <a:solidFill>
                            <a:schemeClr val="lt1"/>
                          </a:solidFill>
                          <a:latin typeface="Calibri"/>
                        </a:defRPr>
                      </a:lvl1pPr>
                      <a:lvl2pPr marL="457200" algn="r" rtl="1" eaLnBrk="1" latinLnBrk="0" hangingPunct="1">
                        <a:defRPr kumimoji="0" b="1" kern="1200">
                          <a:solidFill>
                            <a:schemeClr val="lt1"/>
                          </a:solidFill>
                          <a:latin typeface="Calibri"/>
                        </a:defRPr>
                      </a:lvl2pPr>
                      <a:lvl3pPr marL="914400" algn="r" rtl="1" eaLnBrk="1" latinLnBrk="0" hangingPunct="1">
                        <a:defRPr kumimoji="0" b="1" kern="1200">
                          <a:solidFill>
                            <a:schemeClr val="lt1"/>
                          </a:solidFill>
                          <a:latin typeface="Calibri"/>
                        </a:defRPr>
                      </a:lvl3pPr>
                      <a:lvl4pPr marL="1371600" algn="r" rtl="1" eaLnBrk="1" latinLnBrk="0" hangingPunct="1">
                        <a:defRPr kumimoji="0" b="1" kern="1200">
                          <a:solidFill>
                            <a:schemeClr val="lt1"/>
                          </a:solidFill>
                          <a:latin typeface="Calibri"/>
                        </a:defRPr>
                      </a:lvl4pPr>
                      <a:lvl5pPr marL="1828800" algn="r" rtl="1" eaLnBrk="1" latinLnBrk="0" hangingPunct="1">
                        <a:defRPr kumimoji="0" b="1" kern="1200">
                          <a:solidFill>
                            <a:schemeClr val="lt1"/>
                          </a:solidFill>
                          <a:latin typeface="Calibri"/>
                        </a:defRPr>
                      </a:lvl5pPr>
                      <a:lvl6pPr marL="2286000" algn="r" rtl="1" eaLnBrk="1" latinLnBrk="0" hangingPunct="1">
                        <a:defRPr kumimoji="0" b="1" kern="1200">
                          <a:solidFill>
                            <a:schemeClr val="lt1"/>
                          </a:solidFill>
                          <a:latin typeface="Calibri"/>
                        </a:defRPr>
                      </a:lvl6pPr>
                      <a:lvl7pPr marL="2743200" algn="r" rtl="1" eaLnBrk="1" latinLnBrk="0" hangingPunct="1">
                        <a:defRPr kumimoji="0" b="1" kern="1200">
                          <a:solidFill>
                            <a:schemeClr val="lt1"/>
                          </a:solidFill>
                          <a:latin typeface="Calibri"/>
                        </a:defRPr>
                      </a:lvl7pPr>
                      <a:lvl8pPr marL="3200400" algn="r" rtl="1" eaLnBrk="1" latinLnBrk="0" hangingPunct="1">
                        <a:defRPr kumimoji="0" b="1" kern="1200">
                          <a:solidFill>
                            <a:schemeClr val="lt1"/>
                          </a:solidFill>
                          <a:latin typeface="Calibri"/>
                        </a:defRPr>
                      </a:lvl8pPr>
                      <a:lvl9pPr marL="3657600" algn="r" rtl="1" eaLnBrk="1" latinLnBrk="0" hangingPunct="1">
                        <a:defRPr kumimoji="0" b="1" kern="1200">
                          <a:solidFill>
                            <a:schemeClr val="lt1"/>
                          </a:solidFill>
                          <a:latin typeface="Calibri"/>
                        </a:defRPr>
                      </a:lvl9pPr>
                    </a:lstStyle>
                    <a:p>
                      <a:pPr algn="l"/>
                      <a:r>
                        <a:rPr lang="en-US" sz="1200" dirty="0" smtClean="0">
                          <a:solidFill>
                            <a:schemeClr val="tx1"/>
                          </a:solidFill>
                        </a:rPr>
                        <a:t>1. </a:t>
                      </a:r>
                      <a:r>
                        <a:rPr lang="en-US" sz="1200" dirty="0" err="1" smtClean="0">
                          <a:solidFill>
                            <a:schemeClr val="tx1"/>
                          </a:solidFill>
                        </a:rPr>
                        <a:t>D.Dx</a:t>
                      </a:r>
                      <a:r>
                        <a:rPr lang="en-US" sz="1200" dirty="0" smtClean="0">
                          <a:solidFill>
                            <a:schemeClr val="tx1"/>
                          </a:solidFill>
                        </a:rPr>
                        <a:t>. was not made clear since Department of Emergency Medicine (DEM) was hitting to CHF instead of Pulmonary Embolism (PE).</a:t>
                      </a:r>
                    </a:p>
                    <a:p>
                      <a:pPr algn="l"/>
                      <a:r>
                        <a:rPr lang="en-US" sz="1200" dirty="0" smtClean="0">
                          <a:solidFill>
                            <a:schemeClr val="tx1"/>
                          </a:solidFill>
                        </a:rPr>
                        <a:t>2. DEM were treating CHF with no clear evidence since no X Ray performed to confirm to confirm the diagnosis.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r" rtl="1" eaLnBrk="1" latinLnBrk="0" hangingPunct="1">
                        <a:defRPr kumimoji="0" b="1" kern="1200">
                          <a:solidFill>
                            <a:schemeClr val="lt1"/>
                          </a:solidFill>
                          <a:latin typeface="Calibri"/>
                        </a:defRPr>
                      </a:lvl1pPr>
                      <a:lvl2pPr marL="457200" algn="r" rtl="1" eaLnBrk="1" latinLnBrk="0" hangingPunct="1">
                        <a:defRPr kumimoji="0" b="1" kern="1200">
                          <a:solidFill>
                            <a:schemeClr val="lt1"/>
                          </a:solidFill>
                          <a:latin typeface="Calibri"/>
                        </a:defRPr>
                      </a:lvl2pPr>
                      <a:lvl3pPr marL="914400" algn="r" rtl="1" eaLnBrk="1" latinLnBrk="0" hangingPunct="1">
                        <a:defRPr kumimoji="0" b="1" kern="1200">
                          <a:solidFill>
                            <a:schemeClr val="lt1"/>
                          </a:solidFill>
                          <a:latin typeface="Calibri"/>
                        </a:defRPr>
                      </a:lvl3pPr>
                      <a:lvl4pPr marL="1371600" algn="r" rtl="1" eaLnBrk="1" latinLnBrk="0" hangingPunct="1">
                        <a:defRPr kumimoji="0" b="1" kern="1200">
                          <a:solidFill>
                            <a:schemeClr val="lt1"/>
                          </a:solidFill>
                          <a:latin typeface="Calibri"/>
                        </a:defRPr>
                      </a:lvl4pPr>
                      <a:lvl5pPr marL="1828800" algn="r" rtl="1" eaLnBrk="1" latinLnBrk="0" hangingPunct="1">
                        <a:defRPr kumimoji="0" b="1" kern="1200">
                          <a:solidFill>
                            <a:schemeClr val="lt1"/>
                          </a:solidFill>
                          <a:latin typeface="Calibri"/>
                        </a:defRPr>
                      </a:lvl5pPr>
                      <a:lvl6pPr marL="2286000" algn="r" rtl="1" eaLnBrk="1" latinLnBrk="0" hangingPunct="1">
                        <a:defRPr kumimoji="0" b="1" kern="1200">
                          <a:solidFill>
                            <a:schemeClr val="lt1"/>
                          </a:solidFill>
                          <a:latin typeface="Calibri"/>
                        </a:defRPr>
                      </a:lvl6pPr>
                      <a:lvl7pPr marL="2743200" algn="r" rtl="1" eaLnBrk="1" latinLnBrk="0" hangingPunct="1">
                        <a:defRPr kumimoji="0" b="1" kern="1200">
                          <a:solidFill>
                            <a:schemeClr val="lt1"/>
                          </a:solidFill>
                          <a:latin typeface="Calibri"/>
                        </a:defRPr>
                      </a:lvl7pPr>
                      <a:lvl8pPr marL="3200400" algn="r" rtl="1" eaLnBrk="1" latinLnBrk="0" hangingPunct="1">
                        <a:defRPr kumimoji="0" b="1" kern="1200">
                          <a:solidFill>
                            <a:schemeClr val="lt1"/>
                          </a:solidFill>
                          <a:latin typeface="Calibri"/>
                        </a:defRPr>
                      </a:lvl8pPr>
                      <a:lvl9pPr marL="3657600" algn="r" rtl="1" eaLnBrk="1" latinLnBrk="0" hangingPunct="1">
                        <a:defRPr kumimoji="0" b="1" kern="1200">
                          <a:solidFill>
                            <a:schemeClr val="lt1"/>
                          </a:solidFill>
                          <a:latin typeface="Calibri"/>
                        </a:defRPr>
                      </a:lvl9pPr>
                    </a:lstStyle>
                    <a:p>
                      <a:pPr marL="0" algn="l" defTabSz="914400" rtl="0" eaLnBrk="1" latinLnBrk="0" hangingPunct="1"/>
                      <a:r>
                        <a:rPr lang="en-US" sz="1200" b="0" kern="1200" dirty="0" smtClean="0">
                          <a:solidFill>
                            <a:schemeClr val="tx1"/>
                          </a:solidFill>
                          <a:latin typeface="+mn-lt"/>
                          <a:ea typeface="+mn-ea"/>
                          <a:cs typeface="+mn-cs"/>
                        </a:rPr>
                        <a:t> 1. Develop intra departmental education for Heart Failure and Pulmonary Embolism.</a:t>
                      </a:r>
                    </a:p>
                    <a:p>
                      <a:pPr marL="0" algn="l" defTabSz="914400" rtl="0" eaLnBrk="1" latinLnBrk="0" hangingPunct="1"/>
                      <a:endParaRPr lang="en-US" sz="1200" b="0" kern="1200" dirty="0" smtClean="0">
                        <a:solidFill>
                          <a:schemeClr val="tx1"/>
                        </a:solidFill>
                        <a:latin typeface="+mn-lt"/>
                        <a:ea typeface="+mn-ea"/>
                        <a:cs typeface="+mn-cs"/>
                      </a:endParaRPr>
                    </a:p>
                    <a:p>
                      <a:pPr marL="0" algn="l" defTabSz="914400" rtl="0" eaLnBrk="1" latinLnBrk="0" hangingPunct="1"/>
                      <a:r>
                        <a:rPr lang="en-US" sz="1200" b="0" kern="1200" dirty="0" smtClean="0">
                          <a:solidFill>
                            <a:schemeClr val="tx1"/>
                          </a:solidFill>
                          <a:latin typeface="+mn-lt"/>
                          <a:ea typeface="+mn-ea"/>
                          <a:cs typeface="+mn-cs"/>
                        </a:rPr>
                        <a:t>2. Formulate Clinical Pathway for Pulmonary Embolism in collaboration with Clinical Pathways Committee Internal Medicine, Hematology and DEM.</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r" rtl="1" eaLnBrk="1" latinLnBrk="0" hangingPunct="1">
                        <a:defRPr kumimoji="0" b="1" kern="1200">
                          <a:solidFill>
                            <a:schemeClr val="lt1"/>
                          </a:solidFill>
                          <a:latin typeface="Calibri"/>
                        </a:defRPr>
                      </a:lvl1pPr>
                      <a:lvl2pPr marL="457200" algn="r" rtl="1" eaLnBrk="1" latinLnBrk="0" hangingPunct="1">
                        <a:defRPr kumimoji="0" b="1" kern="1200">
                          <a:solidFill>
                            <a:schemeClr val="lt1"/>
                          </a:solidFill>
                          <a:latin typeface="Calibri"/>
                        </a:defRPr>
                      </a:lvl2pPr>
                      <a:lvl3pPr marL="914400" algn="r" rtl="1" eaLnBrk="1" latinLnBrk="0" hangingPunct="1">
                        <a:defRPr kumimoji="0" b="1" kern="1200">
                          <a:solidFill>
                            <a:schemeClr val="lt1"/>
                          </a:solidFill>
                          <a:latin typeface="Calibri"/>
                        </a:defRPr>
                      </a:lvl3pPr>
                      <a:lvl4pPr marL="1371600" algn="r" rtl="1" eaLnBrk="1" latinLnBrk="0" hangingPunct="1">
                        <a:defRPr kumimoji="0" b="1" kern="1200">
                          <a:solidFill>
                            <a:schemeClr val="lt1"/>
                          </a:solidFill>
                          <a:latin typeface="Calibri"/>
                        </a:defRPr>
                      </a:lvl4pPr>
                      <a:lvl5pPr marL="1828800" algn="r" rtl="1" eaLnBrk="1" latinLnBrk="0" hangingPunct="1">
                        <a:defRPr kumimoji="0" b="1" kern="1200">
                          <a:solidFill>
                            <a:schemeClr val="lt1"/>
                          </a:solidFill>
                          <a:latin typeface="Calibri"/>
                        </a:defRPr>
                      </a:lvl5pPr>
                      <a:lvl6pPr marL="2286000" algn="r" rtl="1" eaLnBrk="1" latinLnBrk="0" hangingPunct="1">
                        <a:defRPr kumimoji="0" b="1" kern="1200">
                          <a:solidFill>
                            <a:schemeClr val="lt1"/>
                          </a:solidFill>
                          <a:latin typeface="Calibri"/>
                        </a:defRPr>
                      </a:lvl6pPr>
                      <a:lvl7pPr marL="2743200" algn="r" rtl="1" eaLnBrk="1" latinLnBrk="0" hangingPunct="1">
                        <a:defRPr kumimoji="0" b="1" kern="1200">
                          <a:solidFill>
                            <a:schemeClr val="lt1"/>
                          </a:solidFill>
                          <a:latin typeface="Calibri"/>
                        </a:defRPr>
                      </a:lvl7pPr>
                      <a:lvl8pPr marL="3200400" algn="r" rtl="1" eaLnBrk="1" latinLnBrk="0" hangingPunct="1">
                        <a:defRPr kumimoji="0" b="1" kern="1200">
                          <a:solidFill>
                            <a:schemeClr val="lt1"/>
                          </a:solidFill>
                          <a:latin typeface="Calibri"/>
                        </a:defRPr>
                      </a:lvl8pPr>
                      <a:lvl9pPr marL="3657600" algn="r" rtl="1" eaLnBrk="1" latinLnBrk="0" hangingPunct="1">
                        <a:defRPr kumimoji="0" b="1" kern="1200">
                          <a:solidFill>
                            <a:schemeClr val="lt1"/>
                          </a:solidFill>
                          <a:latin typeface="Calibri"/>
                        </a:defRPr>
                      </a:lvl9pPr>
                    </a:lstStyle>
                    <a:p>
                      <a:pPr marL="0" algn="l" defTabSz="914400" rtl="0" eaLnBrk="1" latinLnBrk="0" hangingPunct="1"/>
                      <a:r>
                        <a:rPr lang="en-US" sz="1200" b="0" kern="1200" dirty="0" smtClean="0">
                          <a:solidFill>
                            <a:schemeClr val="tx1"/>
                          </a:solidFill>
                          <a:latin typeface="+mn-lt"/>
                          <a:ea typeface="+mn-ea"/>
                          <a:cs typeface="+mn-cs"/>
                        </a:rPr>
                        <a:t>MCA</a:t>
                      </a:r>
                    </a:p>
                    <a:p>
                      <a:pPr marL="0" algn="l" defTabSz="914400" rtl="0" eaLnBrk="1" latinLnBrk="0" hangingPunct="1"/>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0" kern="1200" dirty="0" smtClean="0">
                          <a:solidFill>
                            <a:schemeClr val="tx1"/>
                          </a:solidFill>
                          <a:latin typeface="Calibri"/>
                          <a:ea typeface="+mn-ea"/>
                          <a:cs typeface="+mn-cs"/>
                        </a:rPr>
                        <a:t>MCA</a:t>
                      </a:r>
                    </a:p>
                    <a:p>
                      <a:pPr marL="0" algn="l" defTabSz="914400" rtl="0" eaLnBrk="1" latinLnBrk="0" hangingPunct="1"/>
                      <a:endParaRPr lang="en-US" sz="1200" b="0"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r" rtl="1" eaLnBrk="1" latinLnBrk="0" hangingPunct="1">
                        <a:defRPr kumimoji="0" b="1" kern="1200">
                          <a:solidFill>
                            <a:schemeClr val="lt1"/>
                          </a:solidFill>
                          <a:latin typeface="Calibri"/>
                        </a:defRPr>
                      </a:lvl1pPr>
                      <a:lvl2pPr marL="457200" algn="r" rtl="1" eaLnBrk="1" latinLnBrk="0" hangingPunct="1">
                        <a:defRPr kumimoji="0" b="1" kern="1200">
                          <a:solidFill>
                            <a:schemeClr val="lt1"/>
                          </a:solidFill>
                          <a:latin typeface="Calibri"/>
                        </a:defRPr>
                      </a:lvl2pPr>
                      <a:lvl3pPr marL="914400" algn="r" rtl="1" eaLnBrk="1" latinLnBrk="0" hangingPunct="1">
                        <a:defRPr kumimoji="0" b="1" kern="1200">
                          <a:solidFill>
                            <a:schemeClr val="lt1"/>
                          </a:solidFill>
                          <a:latin typeface="Calibri"/>
                        </a:defRPr>
                      </a:lvl3pPr>
                      <a:lvl4pPr marL="1371600" algn="r" rtl="1" eaLnBrk="1" latinLnBrk="0" hangingPunct="1">
                        <a:defRPr kumimoji="0" b="1" kern="1200">
                          <a:solidFill>
                            <a:schemeClr val="lt1"/>
                          </a:solidFill>
                          <a:latin typeface="Calibri"/>
                        </a:defRPr>
                      </a:lvl4pPr>
                      <a:lvl5pPr marL="1828800" algn="r" rtl="1" eaLnBrk="1" latinLnBrk="0" hangingPunct="1">
                        <a:defRPr kumimoji="0" b="1" kern="1200">
                          <a:solidFill>
                            <a:schemeClr val="lt1"/>
                          </a:solidFill>
                          <a:latin typeface="Calibri"/>
                        </a:defRPr>
                      </a:lvl5pPr>
                      <a:lvl6pPr marL="2286000" algn="r" rtl="1" eaLnBrk="1" latinLnBrk="0" hangingPunct="1">
                        <a:defRPr kumimoji="0" b="1" kern="1200">
                          <a:solidFill>
                            <a:schemeClr val="lt1"/>
                          </a:solidFill>
                          <a:latin typeface="Calibri"/>
                        </a:defRPr>
                      </a:lvl6pPr>
                      <a:lvl7pPr marL="2743200" algn="r" rtl="1" eaLnBrk="1" latinLnBrk="0" hangingPunct="1">
                        <a:defRPr kumimoji="0" b="1" kern="1200">
                          <a:solidFill>
                            <a:schemeClr val="lt1"/>
                          </a:solidFill>
                          <a:latin typeface="Calibri"/>
                        </a:defRPr>
                      </a:lvl7pPr>
                      <a:lvl8pPr marL="3200400" algn="r" rtl="1" eaLnBrk="1" latinLnBrk="0" hangingPunct="1">
                        <a:defRPr kumimoji="0" b="1" kern="1200">
                          <a:solidFill>
                            <a:schemeClr val="lt1"/>
                          </a:solidFill>
                          <a:latin typeface="Calibri"/>
                        </a:defRPr>
                      </a:lvl8pPr>
                      <a:lvl9pPr marL="3657600" algn="r" rtl="1" eaLnBrk="1" latinLnBrk="0" hangingPunct="1">
                        <a:defRPr kumimoji="0" b="1" kern="1200">
                          <a:solidFill>
                            <a:schemeClr val="lt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0" kern="1200" dirty="0" smtClean="0">
                          <a:solidFill>
                            <a:schemeClr val="tx1"/>
                          </a:solidFill>
                          <a:latin typeface="Calibri"/>
                          <a:ea typeface="+mn-ea"/>
                          <a:cs typeface="+mn-cs"/>
                        </a:rPr>
                        <a:t>Completed</a:t>
                      </a:r>
                    </a:p>
                    <a:p>
                      <a:pPr marL="0" algn="l" defTabSz="914400" rtl="0" eaLnBrk="1" latinLnBrk="0" hangingPunct="1"/>
                      <a:endParaRPr lang="en-US" sz="1200" b="0" kern="1200" dirty="0" smtClean="0">
                        <a:solidFill>
                          <a:srgbClr val="FF0000"/>
                        </a:solidFill>
                        <a:latin typeface="+mn-lt"/>
                        <a:ea typeface="+mn-ea"/>
                        <a:cs typeface="+mn-cs"/>
                      </a:endParaRPr>
                    </a:p>
                    <a:p>
                      <a:pPr marL="0" algn="l" defTabSz="914400" rtl="0" eaLnBrk="1" latinLnBrk="0" hangingPunct="1"/>
                      <a:r>
                        <a:rPr lang="en-US" sz="1200" b="0" kern="1200" dirty="0" smtClean="0">
                          <a:solidFill>
                            <a:srgbClr val="FF0000"/>
                          </a:solidFill>
                          <a:latin typeface="+mn-lt"/>
                          <a:ea typeface="+mn-ea"/>
                          <a:cs typeface="+mn-cs"/>
                        </a:rPr>
                        <a:t>Pending</a:t>
                      </a:r>
                      <a:endParaRPr lang="en-US" sz="1200" b="0" kern="1200" dirty="0">
                        <a:solidFill>
                          <a:srgbClr val="FF0000"/>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r h="1203470">
                <a:tc>
                  <a:txBody>
                    <a:bodyPr/>
                    <a:lstStyle>
                      <a:lvl1pPr marL="0" algn="r" rtl="1" eaLnBrk="1" latinLnBrk="0" hangingPunct="1">
                        <a:defRPr kumimoji="0" kern="1200">
                          <a:solidFill>
                            <a:schemeClr val="dk1"/>
                          </a:solidFill>
                          <a:latin typeface="Calibri"/>
                        </a:defRPr>
                      </a:lvl1pPr>
                      <a:lvl2pPr marL="457200" algn="r" rtl="1" eaLnBrk="1" latinLnBrk="0" hangingPunct="1">
                        <a:defRPr kumimoji="0" kern="1200">
                          <a:solidFill>
                            <a:schemeClr val="dk1"/>
                          </a:solidFill>
                          <a:latin typeface="Calibri"/>
                        </a:defRPr>
                      </a:lvl2pPr>
                      <a:lvl3pPr marL="914400" algn="r" rtl="1" eaLnBrk="1" latinLnBrk="0" hangingPunct="1">
                        <a:defRPr kumimoji="0" kern="1200">
                          <a:solidFill>
                            <a:schemeClr val="dk1"/>
                          </a:solidFill>
                          <a:latin typeface="Calibri"/>
                        </a:defRPr>
                      </a:lvl3pPr>
                      <a:lvl4pPr marL="1371600" algn="r" rtl="1" eaLnBrk="1" latinLnBrk="0" hangingPunct="1">
                        <a:defRPr kumimoji="0" kern="1200">
                          <a:solidFill>
                            <a:schemeClr val="dk1"/>
                          </a:solidFill>
                          <a:latin typeface="Calibri"/>
                        </a:defRPr>
                      </a:lvl4pPr>
                      <a:lvl5pPr marL="1828800" algn="r" rtl="1" eaLnBrk="1" latinLnBrk="0" hangingPunct="1">
                        <a:defRPr kumimoji="0" kern="1200">
                          <a:solidFill>
                            <a:schemeClr val="dk1"/>
                          </a:solidFill>
                          <a:latin typeface="Calibri"/>
                        </a:defRPr>
                      </a:lvl5pPr>
                      <a:lvl6pPr marL="2286000" algn="r" rtl="1" eaLnBrk="1" latinLnBrk="0" hangingPunct="1">
                        <a:defRPr kumimoji="0" kern="1200">
                          <a:solidFill>
                            <a:schemeClr val="dk1"/>
                          </a:solidFill>
                          <a:latin typeface="Calibri"/>
                        </a:defRPr>
                      </a:lvl6pPr>
                      <a:lvl7pPr marL="2743200" algn="r" rtl="1" eaLnBrk="1" latinLnBrk="0" hangingPunct="1">
                        <a:defRPr kumimoji="0" kern="1200">
                          <a:solidFill>
                            <a:schemeClr val="dk1"/>
                          </a:solidFill>
                          <a:latin typeface="Calibri"/>
                        </a:defRPr>
                      </a:lvl7pPr>
                      <a:lvl8pPr marL="3200400" algn="r" rtl="1" eaLnBrk="1" latinLnBrk="0" hangingPunct="1">
                        <a:defRPr kumimoji="0" kern="1200">
                          <a:solidFill>
                            <a:schemeClr val="dk1"/>
                          </a:solidFill>
                          <a:latin typeface="Calibri"/>
                        </a:defRPr>
                      </a:lvl8pPr>
                      <a:lvl9pPr marL="3657600" algn="r" rtl="1" eaLnBrk="1" latinLnBrk="0" hangingPunct="1">
                        <a:defRPr kumimoji="0" kern="1200">
                          <a:solidFill>
                            <a:schemeClr val="dk1"/>
                          </a:solidFill>
                          <a:latin typeface="Calibri"/>
                        </a:defRPr>
                      </a:lvl9pPr>
                    </a:lstStyle>
                    <a:p>
                      <a:pPr marL="0" algn="l" defTabSz="914400" rtl="0" eaLnBrk="1" latinLnBrk="0" hangingPunct="1"/>
                      <a:r>
                        <a:rPr lang="en-US" sz="1200" b="1" kern="1200" dirty="0" smtClean="0">
                          <a:solidFill>
                            <a:schemeClr val="tx1"/>
                          </a:solidFill>
                          <a:latin typeface="+mn-lt"/>
                          <a:ea typeface="+mn-ea"/>
                          <a:cs typeface="+mn-cs"/>
                        </a:rPr>
                        <a:t>Monitoring criteria as per ER IPP (NA-J-DEM-SOP-22) is for Level 1 and 2 and certain sepsis cases not all patient with tachycardia are monitored unless Dr. order for it.</a:t>
                      </a:r>
                      <a:endParaRPr lang="en-US" sz="1200" b="1"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r" rtl="1" eaLnBrk="1" latinLnBrk="0" hangingPunct="1">
                        <a:defRPr kumimoji="0" kern="1200">
                          <a:solidFill>
                            <a:schemeClr val="dk1"/>
                          </a:solidFill>
                          <a:latin typeface="Calibri"/>
                        </a:defRPr>
                      </a:lvl1pPr>
                      <a:lvl2pPr marL="457200" algn="r" rtl="1" eaLnBrk="1" latinLnBrk="0" hangingPunct="1">
                        <a:defRPr kumimoji="0" kern="1200">
                          <a:solidFill>
                            <a:schemeClr val="dk1"/>
                          </a:solidFill>
                          <a:latin typeface="Calibri"/>
                        </a:defRPr>
                      </a:lvl2pPr>
                      <a:lvl3pPr marL="914400" algn="r" rtl="1" eaLnBrk="1" latinLnBrk="0" hangingPunct="1">
                        <a:defRPr kumimoji="0" kern="1200">
                          <a:solidFill>
                            <a:schemeClr val="dk1"/>
                          </a:solidFill>
                          <a:latin typeface="Calibri"/>
                        </a:defRPr>
                      </a:lvl3pPr>
                      <a:lvl4pPr marL="1371600" algn="r" rtl="1" eaLnBrk="1" latinLnBrk="0" hangingPunct="1">
                        <a:defRPr kumimoji="0" kern="1200">
                          <a:solidFill>
                            <a:schemeClr val="dk1"/>
                          </a:solidFill>
                          <a:latin typeface="Calibri"/>
                        </a:defRPr>
                      </a:lvl4pPr>
                      <a:lvl5pPr marL="1828800" algn="r" rtl="1" eaLnBrk="1" latinLnBrk="0" hangingPunct="1">
                        <a:defRPr kumimoji="0" kern="1200">
                          <a:solidFill>
                            <a:schemeClr val="dk1"/>
                          </a:solidFill>
                          <a:latin typeface="Calibri"/>
                        </a:defRPr>
                      </a:lvl5pPr>
                      <a:lvl6pPr marL="2286000" algn="r" rtl="1" eaLnBrk="1" latinLnBrk="0" hangingPunct="1">
                        <a:defRPr kumimoji="0" kern="1200">
                          <a:solidFill>
                            <a:schemeClr val="dk1"/>
                          </a:solidFill>
                          <a:latin typeface="Calibri"/>
                        </a:defRPr>
                      </a:lvl6pPr>
                      <a:lvl7pPr marL="2743200" algn="r" rtl="1" eaLnBrk="1" latinLnBrk="0" hangingPunct="1">
                        <a:defRPr kumimoji="0" kern="1200">
                          <a:solidFill>
                            <a:schemeClr val="dk1"/>
                          </a:solidFill>
                          <a:latin typeface="Calibri"/>
                        </a:defRPr>
                      </a:lvl7pPr>
                      <a:lvl8pPr marL="3200400" algn="r" rtl="1" eaLnBrk="1" latinLnBrk="0" hangingPunct="1">
                        <a:defRPr kumimoji="0" kern="1200">
                          <a:solidFill>
                            <a:schemeClr val="dk1"/>
                          </a:solidFill>
                          <a:latin typeface="Calibri"/>
                        </a:defRPr>
                      </a:lvl8pPr>
                      <a:lvl9pPr marL="3657600" algn="r" rtl="1" eaLnBrk="1" latinLnBrk="0" hangingPunct="1">
                        <a:defRPr kumimoji="0" kern="1200">
                          <a:solidFill>
                            <a:schemeClr val="dk1"/>
                          </a:solidFill>
                          <a:latin typeface="Calibri"/>
                        </a:defRPr>
                      </a:lvl9pPr>
                    </a:lstStyle>
                    <a:p>
                      <a:pPr marL="0" algn="l" defTabSz="914400" rtl="0" eaLnBrk="1" latinLnBrk="0" hangingPunct="1"/>
                      <a:r>
                        <a:rPr lang="en-US" sz="1200" b="0" kern="1200" dirty="0" smtClean="0">
                          <a:solidFill>
                            <a:schemeClr val="tx1"/>
                          </a:solidFill>
                          <a:latin typeface="+mn-lt"/>
                          <a:ea typeface="+mn-ea"/>
                          <a:cs typeface="+mn-cs"/>
                        </a:rPr>
                        <a:t>3. Revise and modify the monitoring criteria in Canadian triage system for level 3 to accommodate our setting by DEM</a:t>
                      </a:r>
                    </a:p>
                    <a:p>
                      <a:pPr marL="0" algn="l" defTabSz="914400" rtl="0" eaLnBrk="1" latinLnBrk="0" hangingPunct="1"/>
                      <a:endParaRPr lang="en-US" sz="1200" b="0" kern="1200" dirty="0" smtClean="0">
                        <a:solidFill>
                          <a:schemeClr val="tx1"/>
                        </a:solidFill>
                        <a:latin typeface="+mn-lt"/>
                        <a:ea typeface="+mn-ea"/>
                        <a:cs typeface="+mn-cs"/>
                      </a:endParaRPr>
                    </a:p>
                    <a:p>
                      <a:pPr marL="0" algn="l" defTabSz="914400" rtl="0" eaLnBrk="1" latinLnBrk="0" hangingPunct="1"/>
                      <a:r>
                        <a:rPr lang="en-US" sz="1200" b="0" kern="1200" dirty="0" smtClean="0">
                          <a:solidFill>
                            <a:schemeClr val="tx1"/>
                          </a:solidFill>
                          <a:latin typeface="+mn-lt"/>
                          <a:ea typeface="+mn-ea"/>
                          <a:cs typeface="+mn-cs"/>
                        </a:rPr>
                        <a:t>4. Send the portable monitoring report for high risk patients to Dr. </a:t>
                      </a:r>
                      <a:r>
                        <a:rPr lang="en-US" sz="1200" b="0" kern="1200" dirty="0" err="1" smtClean="0">
                          <a:solidFill>
                            <a:schemeClr val="tx1"/>
                          </a:solidFill>
                          <a:latin typeface="+mn-lt"/>
                          <a:ea typeface="+mn-ea"/>
                          <a:cs typeface="+mn-cs"/>
                        </a:rPr>
                        <a:t>Mallawi</a:t>
                      </a:r>
                      <a:r>
                        <a:rPr lang="en-US" sz="1200" b="0" kern="1200" dirty="0" smtClean="0">
                          <a:solidFill>
                            <a:schemeClr val="tx1"/>
                          </a:solidFill>
                          <a:latin typeface="+mn-lt"/>
                          <a:ea typeface="+mn-ea"/>
                          <a:cs typeface="+mn-cs"/>
                        </a:rPr>
                        <a:t> to study the feasibility of implementation.</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r" rtl="1" eaLnBrk="1" latinLnBrk="0" hangingPunct="1">
                        <a:defRPr kumimoji="0" kern="1200">
                          <a:solidFill>
                            <a:schemeClr val="dk1"/>
                          </a:solidFill>
                          <a:latin typeface="Calibri"/>
                        </a:defRPr>
                      </a:lvl1pPr>
                      <a:lvl2pPr marL="457200" algn="r" rtl="1" eaLnBrk="1" latinLnBrk="0" hangingPunct="1">
                        <a:defRPr kumimoji="0" kern="1200">
                          <a:solidFill>
                            <a:schemeClr val="dk1"/>
                          </a:solidFill>
                          <a:latin typeface="Calibri"/>
                        </a:defRPr>
                      </a:lvl2pPr>
                      <a:lvl3pPr marL="914400" algn="r" rtl="1" eaLnBrk="1" latinLnBrk="0" hangingPunct="1">
                        <a:defRPr kumimoji="0" kern="1200">
                          <a:solidFill>
                            <a:schemeClr val="dk1"/>
                          </a:solidFill>
                          <a:latin typeface="Calibri"/>
                        </a:defRPr>
                      </a:lvl3pPr>
                      <a:lvl4pPr marL="1371600" algn="r" rtl="1" eaLnBrk="1" latinLnBrk="0" hangingPunct="1">
                        <a:defRPr kumimoji="0" kern="1200">
                          <a:solidFill>
                            <a:schemeClr val="dk1"/>
                          </a:solidFill>
                          <a:latin typeface="Calibri"/>
                        </a:defRPr>
                      </a:lvl4pPr>
                      <a:lvl5pPr marL="1828800" algn="r" rtl="1" eaLnBrk="1" latinLnBrk="0" hangingPunct="1">
                        <a:defRPr kumimoji="0" kern="1200">
                          <a:solidFill>
                            <a:schemeClr val="dk1"/>
                          </a:solidFill>
                          <a:latin typeface="Calibri"/>
                        </a:defRPr>
                      </a:lvl5pPr>
                      <a:lvl6pPr marL="2286000" algn="r" rtl="1" eaLnBrk="1" latinLnBrk="0" hangingPunct="1">
                        <a:defRPr kumimoji="0" kern="1200">
                          <a:solidFill>
                            <a:schemeClr val="dk1"/>
                          </a:solidFill>
                          <a:latin typeface="Calibri"/>
                        </a:defRPr>
                      </a:lvl6pPr>
                      <a:lvl7pPr marL="2743200" algn="r" rtl="1" eaLnBrk="1" latinLnBrk="0" hangingPunct="1">
                        <a:defRPr kumimoji="0" kern="1200">
                          <a:solidFill>
                            <a:schemeClr val="dk1"/>
                          </a:solidFill>
                          <a:latin typeface="Calibri"/>
                        </a:defRPr>
                      </a:lvl7pPr>
                      <a:lvl8pPr marL="3200400" algn="r" rtl="1" eaLnBrk="1" latinLnBrk="0" hangingPunct="1">
                        <a:defRPr kumimoji="0" kern="1200">
                          <a:solidFill>
                            <a:schemeClr val="dk1"/>
                          </a:solidFill>
                          <a:latin typeface="Calibri"/>
                        </a:defRPr>
                      </a:lvl8pPr>
                      <a:lvl9pPr marL="3657600" algn="r" rtl="1" eaLnBrk="1" latinLnBrk="0" hangingPunct="1">
                        <a:defRPr kumimoji="0" kern="1200">
                          <a:solidFill>
                            <a:schemeClr val="dk1"/>
                          </a:solidFill>
                          <a:latin typeface="Calibri"/>
                        </a:defRPr>
                      </a:lvl9pPr>
                    </a:lstStyle>
                    <a:p>
                      <a:pPr marL="0" algn="l" defTabSz="914400" rtl="0" eaLnBrk="1" latinLnBrk="0" hangingPunct="1"/>
                      <a:r>
                        <a:rPr lang="en-US" sz="1200" b="0" kern="1200" dirty="0" smtClean="0">
                          <a:solidFill>
                            <a:schemeClr val="tx1"/>
                          </a:solidFill>
                          <a:latin typeface="+mn-lt"/>
                          <a:ea typeface="+mn-ea"/>
                          <a:cs typeface="+mn-cs"/>
                        </a:rPr>
                        <a:t>MCA</a:t>
                      </a:r>
                    </a:p>
                    <a:p>
                      <a:pPr marL="0" algn="l" defTabSz="914400" rtl="0" eaLnBrk="1" latinLnBrk="0" hangingPunct="1"/>
                      <a:endParaRPr lang="en-US" sz="1200" b="0" kern="1200" dirty="0" smtClean="0">
                        <a:solidFill>
                          <a:schemeClr val="tx1"/>
                        </a:solidFill>
                        <a:latin typeface="+mn-lt"/>
                        <a:ea typeface="+mn-ea"/>
                        <a:cs typeface="+mn-cs"/>
                      </a:endParaRPr>
                    </a:p>
                    <a:p>
                      <a:pPr marL="0" algn="l" defTabSz="914400" rtl="0" eaLnBrk="1" latinLnBrk="0" hangingPunct="1"/>
                      <a:endParaRPr lang="en-US" sz="1200" b="0" kern="1200" dirty="0" smtClean="0">
                        <a:solidFill>
                          <a:schemeClr val="tx1"/>
                        </a:solidFill>
                        <a:latin typeface="+mn-lt"/>
                        <a:ea typeface="+mn-ea"/>
                        <a:cs typeface="+mn-cs"/>
                      </a:endParaRPr>
                    </a:p>
                    <a:p>
                      <a:pPr marL="0" algn="l" defTabSz="914400" rtl="0" eaLnBrk="1" latinLnBrk="0" hangingPunct="1"/>
                      <a:r>
                        <a:rPr lang="en-US" sz="1200" b="0" kern="1200" dirty="0" smtClean="0">
                          <a:solidFill>
                            <a:schemeClr val="tx1"/>
                          </a:solidFill>
                          <a:latin typeface="+mn-lt"/>
                          <a:ea typeface="+mn-ea"/>
                          <a:cs typeface="+mn-cs"/>
                        </a:rPr>
                        <a:t>MCA</a:t>
                      </a:r>
                      <a:endParaRPr lang="en-US" sz="1200" b="0"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r" rtl="1" eaLnBrk="1" latinLnBrk="0" hangingPunct="1">
                        <a:defRPr kumimoji="0" kern="1200">
                          <a:solidFill>
                            <a:schemeClr val="dk1"/>
                          </a:solidFill>
                          <a:latin typeface="Calibri"/>
                        </a:defRPr>
                      </a:lvl1pPr>
                      <a:lvl2pPr marL="457200" algn="r" rtl="1" eaLnBrk="1" latinLnBrk="0" hangingPunct="1">
                        <a:defRPr kumimoji="0" kern="1200">
                          <a:solidFill>
                            <a:schemeClr val="dk1"/>
                          </a:solidFill>
                          <a:latin typeface="Calibri"/>
                        </a:defRPr>
                      </a:lvl2pPr>
                      <a:lvl3pPr marL="914400" algn="r" rtl="1" eaLnBrk="1" latinLnBrk="0" hangingPunct="1">
                        <a:defRPr kumimoji="0" kern="1200">
                          <a:solidFill>
                            <a:schemeClr val="dk1"/>
                          </a:solidFill>
                          <a:latin typeface="Calibri"/>
                        </a:defRPr>
                      </a:lvl3pPr>
                      <a:lvl4pPr marL="1371600" algn="r" rtl="1" eaLnBrk="1" latinLnBrk="0" hangingPunct="1">
                        <a:defRPr kumimoji="0" kern="1200">
                          <a:solidFill>
                            <a:schemeClr val="dk1"/>
                          </a:solidFill>
                          <a:latin typeface="Calibri"/>
                        </a:defRPr>
                      </a:lvl4pPr>
                      <a:lvl5pPr marL="1828800" algn="r" rtl="1" eaLnBrk="1" latinLnBrk="0" hangingPunct="1">
                        <a:defRPr kumimoji="0" kern="1200">
                          <a:solidFill>
                            <a:schemeClr val="dk1"/>
                          </a:solidFill>
                          <a:latin typeface="Calibri"/>
                        </a:defRPr>
                      </a:lvl5pPr>
                      <a:lvl6pPr marL="2286000" algn="r" rtl="1" eaLnBrk="1" latinLnBrk="0" hangingPunct="1">
                        <a:defRPr kumimoji="0" kern="1200">
                          <a:solidFill>
                            <a:schemeClr val="dk1"/>
                          </a:solidFill>
                          <a:latin typeface="Calibri"/>
                        </a:defRPr>
                      </a:lvl6pPr>
                      <a:lvl7pPr marL="2743200" algn="r" rtl="1" eaLnBrk="1" latinLnBrk="0" hangingPunct="1">
                        <a:defRPr kumimoji="0" kern="1200">
                          <a:solidFill>
                            <a:schemeClr val="dk1"/>
                          </a:solidFill>
                          <a:latin typeface="Calibri"/>
                        </a:defRPr>
                      </a:lvl7pPr>
                      <a:lvl8pPr marL="3200400" algn="r" rtl="1" eaLnBrk="1" latinLnBrk="0" hangingPunct="1">
                        <a:defRPr kumimoji="0" kern="1200">
                          <a:solidFill>
                            <a:schemeClr val="dk1"/>
                          </a:solidFill>
                          <a:latin typeface="Calibri"/>
                        </a:defRPr>
                      </a:lvl8pPr>
                      <a:lvl9pPr marL="3657600" algn="r" rtl="1" eaLnBrk="1" latinLnBrk="0" hangingPunct="1">
                        <a:defRPr kumimoji="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0" kern="1200" dirty="0" smtClean="0">
                          <a:solidFill>
                            <a:srgbClr val="FF0000"/>
                          </a:solidFill>
                          <a:latin typeface="Calibri"/>
                          <a:ea typeface="+mn-ea"/>
                          <a:cs typeface="+mn-cs"/>
                        </a:rPr>
                        <a:t>Pending</a:t>
                      </a:r>
                    </a:p>
                    <a:p>
                      <a:pPr marL="0" algn="l" defTabSz="914400" rtl="0" eaLnBrk="1" latinLnBrk="0" hangingPunct="1"/>
                      <a:endParaRPr lang="en-US" sz="1200" b="0" kern="1200" dirty="0" smtClean="0">
                        <a:solidFill>
                          <a:schemeClr val="tx1"/>
                        </a:solidFill>
                        <a:latin typeface="+mn-lt"/>
                        <a:ea typeface="+mn-ea"/>
                        <a:cs typeface="+mn-cs"/>
                      </a:endParaRPr>
                    </a:p>
                    <a:p>
                      <a:pPr marL="0" algn="l" defTabSz="914400" rtl="0" eaLnBrk="1" latinLnBrk="0" hangingPunct="1"/>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0" kern="1200" dirty="0" smtClean="0">
                          <a:solidFill>
                            <a:schemeClr val="tx1"/>
                          </a:solidFill>
                          <a:latin typeface="Calibri"/>
                          <a:ea typeface="+mn-ea"/>
                          <a:cs typeface="+mn-cs"/>
                        </a:rPr>
                        <a:t>Completed</a:t>
                      </a:r>
                    </a:p>
                    <a:p>
                      <a:pPr marL="0" algn="l" defTabSz="914400" rtl="0" eaLnBrk="1" latinLnBrk="0" hangingPunct="1"/>
                      <a:endParaRPr lang="en-US" sz="1200" b="0"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835849">
                <a:tc>
                  <a:txBody>
                    <a:bodyPr/>
                    <a:lstStyle>
                      <a:lvl1pPr marL="0" algn="r" rtl="1" eaLnBrk="1" latinLnBrk="0" hangingPunct="1">
                        <a:defRPr kumimoji="0" kern="1200">
                          <a:solidFill>
                            <a:schemeClr val="dk1"/>
                          </a:solidFill>
                          <a:latin typeface="Calibri"/>
                        </a:defRPr>
                      </a:lvl1pPr>
                      <a:lvl2pPr marL="457200" algn="r" rtl="1" eaLnBrk="1" latinLnBrk="0" hangingPunct="1">
                        <a:defRPr kumimoji="0" kern="1200">
                          <a:solidFill>
                            <a:schemeClr val="dk1"/>
                          </a:solidFill>
                          <a:latin typeface="Calibri"/>
                        </a:defRPr>
                      </a:lvl2pPr>
                      <a:lvl3pPr marL="914400" algn="r" rtl="1" eaLnBrk="1" latinLnBrk="0" hangingPunct="1">
                        <a:defRPr kumimoji="0" kern="1200">
                          <a:solidFill>
                            <a:schemeClr val="dk1"/>
                          </a:solidFill>
                          <a:latin typeface="Calibri"/>
                        </a:defRPr>
                      </a:lvl3pPr>
                      <a:lvl4pPr marL="1371600" algn="r" rtl="1" eaLnBrk="1" latinLnBrk="0" hangingPunct="1">
                        <a:defRPr kumimoji="0" kern="1200">
                          <a:solidFill>
                            <a:schemeClr val="dk1"/>
                          </a:solidFill>
                          <a:latin typeface="Calibri"/>
                        </a:defRPr>
                      </a:lvl4pPr>
                      <a:lvl5pPr marL="1828800" algn="r" rtl="1" eaLnBrk="1" latinLnBrk="0" hangingPunct="1">
                        <a:defRPr kumimoji="0" kern="1200">
                          <a:solidFill>
                            <a:schemeClr val="dk1"/>
                          </a:solidFill>
                          <a:latin typeface="Calibri"/>
                        </a:defRPr>
                      </a:lvl5pPr>
                      <a:lvl6pPr marL="2286000" algn="r" rtl="1" eaLnBrk="1" latinLnBrk="0" hangingPunct="1">
                        <a:defRPr kumimoji="0" kern="1200">
                          <a:solidFill>
                            <a:schemeClr val="dk1"/>
                          </a:solidFill>
                          <a:latin typeface="Calibri"/>
                        </a:defRPr>
                      </a:lvl6pPr>
                      <a:lvl7pPr marL="2743200" algn="r" rtl="1" eaLnBrk="1" latinLnBrk="0" hangingPunct="1">
                        <a:defRPr kumimoji="0" kern="1200">
                          <a:solidFill>
                            <a:schemeClr val="dk1"/>
                          </a:solidFill>
                          <a:latin typeface="Calibri"/>
                        </a:defRPr>
                      </a:lvl7pPr>
                      <a:lvl8pPr marL="3200400" algn="r" rtl="1" eaLnBrk="1" latinLnBrk="0" hangingPunct="1">
                        <a:defRPr kumimoji="0" kern="1200">
                          <a:solidFill>
                            <a:schemeClr val="dk1"/>
                          </a:solidFill>
                          <a:latin typeface="Calibri"/>
                        </a:defRPr>
                      </a:lvl8pPr>
                      <a:lvl9pPr marL="3657600" algn="r" rtl="1" eaLnBrk="1" latinLnBrk="0" hangingPunct="1">
                        <a:defRPr kumimoji="0" kern="1200">
                          <a:solidFill>
                            <a:schemeClr val="dk1"/>
                          </a:solidFill>
                          <a:latin typeface="Calibri"/>
                        </a:defRPr>
                      </a:lvl9pPr>
                    </a:lstStyle>
                    <a:p>
                      <a:pPr marL="0" algn="l" defTabSz="914400" rtl="0" eaLnBrk="1" latinLnBrk="0" hangingPunct="1"/>
                      <a:r>
                        <a:rPr lang="en-US" sz="1200" b="1" kern="1200" dirty="0" smtClean="0">
                          <a:solidFill>
                            <a:schemeClr val="tx1"/>
                          </a:solidFill>
                          <a:latin typeface="+mn-lt"/>
                          <a:ea typeface="+mn-ea"/>
                          <a:cs typeface="+mn-cs"/>
                        </a:rPr>
                        <a:t>Lack of awareness about the usability and functions of  DEM activity dashboard</a:t>
                      </a:r>
                      <a:endParaRPr lang="en-US" sz="1200" b="1"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r" rtl="1" eaLnBrk="1" latinLnBrk="0" hangingPunct="1">
                        <a:defRPr kumimoji="0" kern="1200">
                          <a:solidFill>
                            <a:schemeClr val="dk1"/>
                          </a:solidFill>
                          <a:latin typeface="Calibri"/>
                        </a:defRPr>
                      </a:lvl1pPr>
                      <a:lvl2pPr marL="457200" algn="r" rtl="1" eaLnBrk="1" latinLnBrk="0" hangingPunct="1">
                        <a:defRPr kumimoji="0" kern="1200">
                          <a:solidFill>
                            <a:schemeClr val="dk1"/>
                          </a:solidFill>
                          <a:latin typeface="Calibri"/>
                        </a:defRPr>
                      </a:lvl2pPr>
                      <a:lvl3pPr marL="914400" algn="r" rtl="1" eaLnBrk="1" latinLnBrk="0" hangingPunct="1">
                        <a:defRPr kumimoji="0" kern="1200">
                          <a:solidFill>
                            <a:schemeClr val="dk1"/>
                          </a:solidFill>
                          <a:latin typeface="Calibri"/>
                        </a:defRPr>
                      </a:lvl3pPr>
                      <a:lvl4pPr marL="1371600" algn="r" rtl="1" eaLnBrk="1" latinLnBrk="0" hangingPunct="1">
                        <a:defRPr kumimoji="0" kern="1200">
                          <a:solidFill>
                            <a:schemeClr val="dk1"/>
                          </a:solidFill>
                          <a:latin typeface="Calibri"/>
                        </a:defRPr>
                      </a:lvl4pPr>
                      <a:lvl5pPr marL="1828800" algn="r" rtl="1" eaLnBrk="1" latinLnBrk="0" hangingPunct="1">
                        <a:defRPr kumimoji="0" kern="1200">
                          <a:solidFill>
                            <a:schemeClr val="dk1"/>
                          </a:solidFill>
                          <a:latin typeface="Calibri"/>
                        </a:defRPr>
                      </a:lvl5pPr>
                      <a:lvl6pPr marL="2286000" algn="r" rtl="1" eaLnBrk="1" latinLnBrk="0" hangingPunct="1">
                        <a:defRPr kumimoji="0" kern="1200">
                          <a:solidFill>
                            <a:schemeClr val="dk1"/>
                          </a:solidFill>
                          <a:latin typeface="Calibri"/>
                        </a:defRPr>
                      </a:lvl6pPr>
                      <a:lvl7pPr marL="2743200" algn="r" rtl="1" eaLnBrk="1" latinLnBrk="0" hangingPunct="1">
                        <a:defRPr kumimoji="0" kern="1200">
                          <a:solidFill>
                            <a:schemeClr val="dk1"/>
                          </a:solidFill>
                          <a:latin typeface="Calibri"/>
                        </a:defRPr>
                      </a:lvl7pPr>
                      <a:lvl8pPr marL="3200400" algn="r" rtl="1" eaLnBrk="1" latinLnBrk="0" hangingPunct="1">
                        <a:defRPr kumimoji="0" kern="1200">
                          <a:solidFill>
                            <a:schemeClr val="dk1"/>
                          </a:solidFill>
                          <a:latin typeface="Calibri"/>
                        </a:defRPr>
                      </a:lvl8pPr>
                      <a:lvl9pPr marL="3657600" algn="r" rtl="1" eaLnBrk="1" latinLnBrk="0" hangingPunct="1">
                        <a:defRPr kumimoji="0" kern="1200">
                          <a:solidFill>
                            <a:schemeClr val="dk1"/>
                          </a:solidFill>
                          <a:latin typeface="Calibri"/>
                        </a:defRPr>
                      </a:lvl9pPr>
                    </a:lstStyle>
                    <a:p>
                      <a:pPr marL="0" algn="l" defTabSz="914400" rtl="0" eaLnBrk="1" latinLnBrk="0" hangingPunct="1"/>
                      <a:r>
                        <a:rPr lang="en-US" sz="1200" b="0" kern="1200" dirty="0" smtClean="0">
                          <a:solidFill>
                            <a:schemeClr val="tx1"/>
                          </a:solidFill>
                          <a:latin typeface="+mn-lt"/>
                          <a:ea typeface="+mn-ea"/>
                          <a:cs typeface="+mn-cs"/>
                        </a:rPr>
                        <a:t>5. Add DEM activity dashboard to quality rounds audits for awareness and education purposes.</a:t>
                      </a:r>
                    </a:p>
                    <a:p>
                      <a:pPr marL="0" algn="l" defTabSz="914400" rtl="0" eaLnBrk="1" latinLnBrk="0" hangingPunct="1"/>
                      <a:endParaRPr lang="en-US" sz="1200" b="0" kern="1200" dirty="0" smtClean="0">
                        <a:solidFill>
                          <a:schemeClr val="tx1"/>
                        </a:solidFill>
                        <a:latin typeface="+mn-lt"/>
                        <a:ea typeface="+mn-ea"/>
                        <a:cs typeface="+mn-cs"/>
                      </a:endParaRPr>
                    </a:p>
                    <a:p>
                      <a:pPr marL="0" algn="l" defTabSz="914400" rtl="0" eaLnBrk="1" latinLnBrk="0" hangingPunct="1"/>
                      <a:r>
                        <a:rPr lang="en-US" sz="1200" b="0" kern="1200" dirty="0" smtClean="0">
                          <a:solidFill>
                            <a:schemeClr val="tx1"/>
                          </a:solidFill>
                          <a:latin typeface="+mn-lt"/>
                          <a:ea typeface="+mn-ea"/>
                          <a:cs typeface="+mn-cs"/>
                        </a:rPr>
                        <a:t>6. Safety alert about the importance and utilization of the DEM activity dashboard to be sent.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r" rtl="1" eaLnBrk="1" latinLnBrk="0" hangingPunct="1">
                        <a:defRPr kumimoji="0" kern="1200">
                          <a:solidFill>
                            <a:schemeClr val="dk1"/>
                          </a:solidFill>
                          <a:latin typeface="Calibri"/>
                        </a:defRPr>
                      </a:lvl1pPr>
                      <a:lvl2pPr marL="457200" algn="r" rtl="1" eaLnBrk="1" latinLnBrk="0" hangingPunct="1">
                        <a:defRPr kumimoji="0" kern="1200">
                          <a:solidFill>
                            <a:schemeClr val="dk1"/>
                          </a:solidFill>
                          <a:latin typeface="Calibri"/>
                        </a:defRPr>
                      </a:lvl2pPr>
                      <a:lvl3pPr marL="914400" algn="r" rtl="1" eaLnBrk="1" latinLnBrk="0" hangingPunct="1">
                        <a:defRPr kumimoji="0" kern="1200">
                          <a:solidFill>
                            <a:schemeClr val="dk1"/>
                          </a:solidFill>
                          <a:latin typeface="Calibri"/>
                        </a:defRPr>
                      </a:lvl3pPr>
                      <a:lvl4pPr marL="1371600" algn="r" rtl="1" eaLnBrk="1" latinLnBrk="0" hangingPunct="1">
                        <a:defRPr kumimoji="0" kern="1200">
                          <a:solidFill>
                            <a:schemeClr val="dk1"/>
                          </a:solidFill>
                          <a:latin typeface="Calibri"/>
                        </a:defRPr>
                      </a:lvl4pPr>
                      <a:lvl5pPr marL="1828800" algn="r" rtl="1" eaLnBrk="1" latinLnBrk="0" hangingPunct="1">
                        <a:defRPr kumimoji="0" kern="1200">
                          <a:solidFill>
                            <a:schemeClr val="dk1"/>
                          </a:solidFill>
                          <a:latin typeface="Calibri"/>
                        </a:defRPr>
                      </a:lvl5pPr>
                      <a:lvl6pPr marL="2286000" algn="r" rtl="1" eaLnBrk="1" latinLnBrk="0" hangingPunct="1">
                        <a:defRPr kumimoji="0" kern="1200">
                          <a:solidFill>
                            <a:schemeClr val="dk1"/>
                          </a:solidFill>
                          <a:latin typeface="Calibri"/>
                        </a:defRPr>
                      </a:lvl6pPr>
                      <a:lvl7pPr marL="2743200" algn="r" rtl="1" eaLnBrk="1" latinLnBrk="0" hangingPunct="1">
                        <a:defRPr kumimoji="0" kern="1200">
                          <a:solidFill>
                            <a:schemeClr val="dk1"/>
                          </a:solidFill>
                          <a:latin typeface="Calibri"/>
                        </a:defRPr>
                      </a:lvl7pPr>
                      <a:lvl8pPr marL="3200400" algn="r" rtl="1" eaLnBrk="1" latinLnBrk="0" hangingPunct="1">
                        <a:defRPr kumimoji="0" kern="1200">
                          <a:solidFill>
                            <a:schemeClr val="dk1"/>
                          </a:solidFill>
                          <a:latin typeface="Calibri"/>
                        </a:defRPr>
                      </a:lvl8pPr>
                      <a:lvl9pPr marL="3657600" algn="r" rtl="1" eaLnBrk="1" latinLnBrk="0" hangingPunct="1">
                        <a:defRPr kumimoji="0" kern="1200">
                          <a:solidFill>
                            <a:schemeClr val="dk1"/>
                          </a:solidFill>
                          <a:latin typeface="Calibri"/>
                        </a:defRPr>
                      </a:lvl9pPr>
                    </a:lstStyle>
                    <a:p>
                      <a:pPr marL="0" algn="l" defTabSz="914400" rtl="0" eaLnBrk="1" latinLnBrk="0" hangingPunct="1"/>
                      <a:r>
                        <a:rPr lang="en-US" sz="1200" b="0" kern="1200" dirty="0" smtClean="0">
                          <a:solidFill>
                            <a:schemeClr val="tx1"/>
                          </a:solidFill>
                          <a:latin typeface="+mn-lt"/>
                          <a:ea typeface="+mn-ea"/>
                          <a:cs typeface="+mn-cs"/>
                        </a:rPr>
                        <a:t>QM</a:t>
                      </a:r>
                    </a:p>
                    <a:p>
                      <a:pPr marL="0" algn="l" defTabSz="914400" rtl="0" eaLnBrk="1" latinLnBrk="0" hangingPunct="1"/>
                      <a:endParaRPr lang="en-US" sz="1200" b="0" kern="1200" dirty="0" smtClean="0">
                        <a:solidFill>
                          <a:schemeClr val="tx1"/>
                        </a:solidFill>
                        <a:latin typeface="+mn-lt"/>
                        <a:ea typeface="+mn-ea"/>
                        <a:cs typeface="+mn-cs"/>
                      </a:endParaRPr>
                    </a:p>
                    <a:p>
                      <a:pPr marL="0" algn="l" defTabSz="914400" rtl="0" eaLnBrk="1" latinLnBrk="0" hangingPunct="1"/>
                      <a:r>
                        <a:rPr lang="en-US" sz="1200" b="0" kern="1200" dirty="0" smtClean="0">
                          <a:solidFill>
                            <a:schemeClr val="tx1"/>
                          </a:solidFill>
                          <a:latin typeface="+mn-lt"/>
                          <a:ea typeface="+mn-ea"/>
                          <a:cs typeface="+mn-cs"/>
                        </a:rPr>
                        <a:t>QM</a:t>
                      </a:r>
                      <a:endParaRPr lang="en-US" sz="1200" b="0"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r" rtl="1" eaLnBrk="1" latinLnBrk="0" hangingPunct="1">
                        <a:defRPr kumimoji="0" kern="1200">
                          <a:solidFill>
                            <a:schemeClr val="dk1"/>
                          </a:solidFill>
                          <a:latin typeface="Calibri"/>
                        </a:defRPr>
                      </a:lvl1pPr>
                      <a:lvl2pPr marL="457200" algn="r" rtl="1" eaLnBrk="1" latinLnBrk="0" hangingPunct="1">
                        <a:defRPr kumimoji="0" kern="1200">
                          <a:solidFill>
                            <a:schemeClr val="dk1"/>
                          </a:solidFill>
                          <a:latin typeface="Calibri"/>
                        </a:defRPr>
                      </a:lvl2pPr>
                      <a:lvl3pPr marL="914400" algn="r" rtl="1" eaLnBrk="1" latinLnBrk="0" hangingPunct="1">
                        <a:defRPr kumimoji="0" kern="1200">
                          <a:solidFill>
                            <a:schemeClr val="dk1"/>
                          </a:solidFill>
                          <a:latin typeface="Calibri"/>
                        </a:defRPr>
                      </a:lvl3pPr>
                      <a:lvl4pPr marL="1371600" algn="r" rtl="1" eaLnBrk="1" latinLnBrk="0" hangingPunct="1">
                        <a:defRPr kumimoji="0" kern="1200">
                          <a:solidFill>
                            <a:schemeClr val="dk1"/>
                          </a:solidFill>
                          <a:latin typeface="Calibri"/>
                        </a:defRPr>
                      </a:lvl4pPr>
                      <a:lvl5pPr marL="1828800" algn="r" rtl="1" eaLnBrk="1" latinLnBrk="0" hangingPunct="1">
                        <a:defRPr kumimoji="0" kern="1200">
                          <a:solidFill>
                            <a:schemeClr val="dk1"/>
                          </a:solidFill>
                          <a:latin typeface="Calibri"/>
                        </a:defRPr>
                      </a:lvl5pPr>
                      <a:lvl6pPr marL="2286000" algn="r" rtl="1" eaLnBrk="1" latinLnBrk="0" hangingPunct="1">
                        <a:defRPr kumimoji="0" kern="1200">
                          <a:solidFill>
                            <a:schemeClr val="dk1"/>
                          </a:solidFill>
                          <a:latin typeface="Calibri"/>
                        </a:defRPr>
                      </a:lvl6pPr>
                      <a:lvl7pPr marL="2743200" algn="r" rtl="1" eaLnBrk="1" latinLnBrk="0" hangingPunct="1">
                        <a:defRPr kumimoji="0" kern="1200">
                          <a:solidFill>
                            <a:schemeClr val="dk1"/>
                          </a:solidFill>
                          <a:latin typeface="Calibri"/>
                        </a:defRPr>
                      </a:lvl7pPr>
                      <a:lvl8pPr marL="3200400" algn="r" rtl="1" eaLnBrk="1" latinLnBrk="0" hangingPunct="1">
                        <a:defRPr kumimoji="0" kern="1200">
                          <a:solidFill>
                            <a:schemeClr val="dk1"/>
                          </a:solidFill>
                          <a:latin typeface="Calibri"/>
                        </a:defRPr>
                      </a:lvl8pPr>
                      <a:lvl9pPr marL="3657600" algn="r" rtl="1" eaLnBrk="1" latinLnBrk="0" hangingPunct="1">
                        <a:defRPr kumimoji="0" kern="1200">
                          <a:solidFill>
                            <a:schemeClr val="dk1"/>
                          </a:solidFill>
                          <a:latin typeface="Calibri"/>
                        </a:defRPr>
                      </a:lvl9pPr>
                    </a:lstStyle>
                    <a:p>
                      <a:pPr marL="0" algn="l" defTabSz="914400" rtl="0" eaLnBrk="1" latinLnBrk="0" hangingPunct="1"/>
                      <a:r>
                        <a:rPr lang="en-US" sz="1200" b="0" kern="1200" dirty="0" smtClean="0">
                          <a:solidFill>
                            <a:schemeClr val="tx1"/>
                          </a:solidFill>
                          <a:latin typeface="+mn-lt"/>
                          <a:ea typeface="+mn-ea"/>
                          <a:cs typeface="+mn-cs"/>
                        </a:rPr>
                        <a:t>Completed</a:t>
                      </a:r>
                    </a:p>
                    <a:p>
                      <a:pPr marL="0" algn="l" defTabSz="914400" rtl="0" eaLnBrk="1" latinLnBrk="0" hangingPunct="1"/>
                      <a:endParaRPr lang="en-US" sz="1200" b="0" kern="1200" dirty="0" smtClean="0">
                        <a:solidFill>
                          <a:schemeClr val="tx1"/>
                        </a:solidFill>
                        <a:latin typeface="+mn-lt"/>
                        <a:ea typeface="+mn-ea"/>
                        <a:cs typeface="+mn-cs"/>
                      </a:endParaRPr>
                    </a:p>
                    <a:p>
                      <a:pPr marL="0" algn="l" defTabSz="914400" rtl="0" eaLnBrk="1" latinLnBrk="0" hangingPunct="1"/>
                      <a:r>
                        <a:rPr kumimoji="0" lang="en-US" sz="1200" b="0" kern="1200" dirty="0" smtClean="0">
                          <a:solidFill>
                            <a:schemeClr val="tx1"/>
                          </a:solidFill>
                          <a:latin typeface="Calibri"/>
                          <a:ea typeface="+mn-ea"/>
                          <a:cs typeface="+mn-cs"/>
                        </a:rPr>
                        <a:t>Completed</a:t>
                      </a:r>
                    </a:p>
                    <a:p>
                      <a:pPr marL="0" algn="l" defTabSz="914400" rtl="0" eaLnBrk="1" latinLnBrk="0" hangingPunct="1"/>
                      <a:endParaRPr lang="en-US" sz="1200" b="0"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686572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15834" y="354875"/>
            <a:ext cx="10396882" cy="1151965"/>
          </a:xfrm>
          <a:prstGeom prst="rect">
            <a:avLst/>
          </a:prstGeom>
        </p:spPr>
        <p:txBody>
          <a:bodyPr/>
          <a:lstStyle>
            <a:lvl1pPr algn="l" rtl="1" eaLnBrk="1" fontAlgn="base" hangingPunct="1">
              <a:spcBef>
                <a:spcPct val="0"/>
              </a:spcBef>
              <a:spcAft>
                <a:spcPct val="0"/>
              </a:spcAft>
              <a:defRPr sz="4000" kern="1200">
                <a:solidFill>
                  <a:schemeClr val="tx2"/>
                </a:solidFill>
                <a:latin typeface="+mj-lt"/>
                <a:ea typeface="+mj-ea"/>
                <a:cs typeface="+mj-cs"/>
              </a:defRPr>
            </a:lvl1pPr>
            <a:lvl2pPr algn="l" rtl="1" eaLnBrk="1" fontAlgn="base" hangingPunct="1">
              <a:spcBef>
                <a:spcPct val="0"/>
              </a:spcBef>
              <a:spcAft>
                <a:spcPct val="0"/>
              </a:spcAft>
              <a:defRPr sz="4000">
                <a:solidFill>
                  <a:schemeClr val="tx2"/>
                </a:solidFill>
                <a:latin typeface="Calibri" pitchFamily="34" charset="0"/>
              </a:defRPr>
            </a:lvl2pPr>
            <a:lvl3pPr algn="l" rtl="1" eaLnBrk="1" fontAlgn="base" hangingPunct="1">
              <a:spcBef>
                <a:spcPct val="0"/>
              </a:spcBef>
              <a:spcAft>
                <a:spcPct val="0"/>
              </a:spcAft>
              <a:defRPr sz="4000">
                <a:solidFill>
                  <a:schemeClr val="tx2"/>
                </a:solidFill>
                <a:latin typeface="Calibri" pitchFamily="34" charset="0"/>
              </a:defRPr>
            </a:lvl3pPr>
            <a:lvl4pPr algn="l" rtl="1" eaLnBrk="1" fontAlgn="base" hangingPunct="1">
              <a:spcBef>
                <a:spcPct val="0"/>
              </a:spcBef>
              <a:spcAft>
                <a:spcPct val="0"/>
              </a:spcAft>
              <a:defRPr sz="4000">
                <a:solidFill>
                  <a:schemeClr val="tx2"/>
                </a:solidFill>
                <a:latin typeface="Calibri" pitchFamily="34" charset="0"/>
              </a:defRPr>
            </a:lvl4pPr>
            <a:lvl5pPr algn="l" rtl="1" eaLnBrk="1" fontAlgn="base" hangingPunct="1">
              <a:spcBef>
                <a:spcPct val="0"/>
              </a:spcBef>
              <a:spcAft>
                <a:spcPct val="0"/>
              </a:spcAft>
              <a:defRPr sz="4000">
                <a:solidFill>
                  <a:schemeClr val="tx2"/>
                </a:solidFill>
                <a:latin typeface="Calibri" pitchFamily="34" charset="0"/>
              </a:defRPr>
            </a:lvl5pPr>
            <a:lvl6pPr marL="457200" algn="l" rtl="1" eaLnBrk="1" fontAlgn="base" hangingPunct="1">
              <a:spcBef>
                <a:spcPct val="0"/>
              </a:spcBef>
              <a:spcAft>
                <a:spcPct val="0"/>
              </a:spcAft>
              <a:defRPr sz="4000">
                <a:solidFill>
                  <a:schemeClr val="tx2"/>
                </a:solidFill>
                <a:latin typeface="Calibri" pitchFamily="34" charset="0"/>
              </a:defRPr>
            </a:lvl6pPr>
            <a:lvl7pPr marL="914400" algn="l" rtl="1" eaLnBrk="1" fontAlgn="base" hangingPunct="1">
              <a:spcBef>
                <a:spcPct val="0"/>
              </a:spcBef>
              <a:spcAft>
                <a:spcPct val="0"/>
              </a:spcAft>
              <a:defRPr sz="4000">
                <a:solidFill>
                  <a:schemeClr val="tx2"/>
                </a:solidFill>
                <a:latin typeface="Calibri" pitchFamily="34" charset="0"/>
              </a:defRPr>
            </a:lvl7pPr>
            <a:lvl8pPr marL="1371600" algn="l" rtl="1" eaLnBrk="1" fontAlgn="base" hangingPunct="1">
              <a:spcBef>
                <a:spcPct val="0"/>
              </a:spcBef>
              <a:spcAft>
                <a:spcPct val="0"/>
              </a:spcAft>
              <a:defRPr sz="4000">
                <a:solidFill>
                  <a:schemeClr val="tx2"/>
                </a:solidFill>
                <a:latin typeface="Calibri" pitchFamily="34" charset="0"/>
              </a:defRPr>
            </a:lvl8pPr>
            <a:lvl9pPr marL="1828800" algn="l" rtl="1" eaLnBrk="1" fontAlgn="base" hangingPunct="1">
              <a:spcBef>
                <a:spcPct val="0"/>
              </a:spcBef>
              <a:spcAft>
                <a:spcPct val="0"/>
              </a:spcAft>
              <a:defRPr sz="4000">
                <a:solidFill>
                  <a:schemeClr val="tx2"/>
                </a:solidFill>
                <a:latin typeface="Calibri" pitchFamily="34" charset="0"/>
              </a:defRPr>
            </a:lvl9pPr>
          </a:lstStyle>
          <a:p>
            <a:pPr defTabSz="914400"/>
            <a:r>
              <a:rPr lang="en-US" sz="3200" dirty="0"/>
              <a:t>Jeddah SE </a:t>
            </a:r>
            <a:r>
              <a:rPr lang="en-US" sz="3200" dirty="0" smtClean="0"/>
              <a:t>#2 </a:t>
            </a:r>
            <a:r>
              <a:rPr lang="en-US" sz="1600" dirty="0" smtClean="0"/>
              <a:t>Cont. </a:t>
            </a:r>
            <a:endParaRPr lang="en-US" sz="1600" dirty="0"/>
          </a:p>
        </p:txBody>
      </p:sp>
      <p:graphicFrame>
        <p:nvGraphicFramePr>
          <p:cNvPr id="6" name="Content Placeholder 6"/>
          <p:cNvGraphicFramePr>
            <a:graphicFrameLocks/>
          </p:cNvGraphicFramePr>
          <p:nvPr>
            <p:extLst>
              <p:ext uri="{D42A27DB-BD31-4B8C-83A1-F6EECF244321}">
                <p14:modId xmlns:p14="http://schemas.microsoft.com/office/powerpoint/2010/main" val="3224006708"/>
              </p:ext>
            </p:extLst>
          </p:nvPr>
        </p:nvGraphicFramePr>
        <p:xfrm>
          <a:off x="74839" y="1456795"/>
          <a:ext cx="12030075" cy="837883"/>
        </p:xfrm>
        <a:graphic>
          <a:graphicData uri="http://schemas.openxmlformats.org/drawingml/2006/table">
            <a:tbl>
              <a:tblPr firstRow="1" bandRow="1">
                <a:tableStyleId>{5C22544A-7EE6-4342-B048-85BDC9FD1C3A}</a:tableStyleId>
              </a:tblPr>
              <a:tblGrid>
                <a:gridCol w="2406015">
                  <a:extLst>
                    <a:ext uri="{9D8B030D-6E8A-4147-A177-3AD203B41FA5}">
                      <a16:colId xmlns="" xmlns:a16="http://schemas.microsoft.com/office/drawing/2014/main" val="20000"/>
                    </a:ext>
                  </a:extLst>
                </a:gridCol>
                <a:gridCol w="6290310">
                  <a:extLst>
                    <a:ext uri="{9D8B030D-6E8A-4147-A177-3AD203B41FA5}">
                      <a16:colId xmlns="" xmlns:a16="http://schemas.microsoft.com/office/drawing/2014/main" val="20001"/>
                    </a:ext>
                  </a:extLst>
                </a:gridCol>
                <a:gridCol w="1181100">
                  <a:extLst>
                    <a:ext uri="{9D8B030D-6E8A-4147-A177-3AD203B41FA5}">
                      <a16:colId xmlns="" xmlns:a16="http://schemas.microsoft.com/office/drawing/2014/main" val="20002"/>
                    </a:ext>
                  </a:extLst>
                </a:gridCol>
                <a:gridCol w="2152650">
                  <a:extLst>
                    <a:ext uri="{9D8B030D-6E8A-4147-A177-3AD203B41FA5}">
                      <a16:colId xmlns="" xmlns:a16="http://schemas.microsoft.com/office/drawing/2014/main" val="20003"/>
                    </a:ext>
                  </a:extLst>
                </a:gridCol>
              </a:tblGrid>
              <a:tr h="429602">
                <a:tc>
                  <a:txBody>
                    <a:bodyPr/>
                    <a:lstStyle/>
                    <a:p>
                      <a:pPr marL="0" marR="0" algn="l" defTabSz="914400" rtl="0" eaLnBrk="1" latinLnBrk="0" hangingPunct="1">
                        <a:lnSpc>
                          <a:spcPts val="1200"/>
                        </a:lnSpc>
                        <a:spcBef>
                          <a:spcPts val="300"/>
                        </a:spcBef>
                        <a:spcAft>
                          <a:spcPts val="300"/>
                        </a:spcAft>
                      </a:pPr>
                      <a:endParaRPr lang="en-US" sz="2000" b="1" kern="1200" dirty="0">
                        <a:solidFill>
                          <a:schemeClr val="lt1"/>
                        </a:solidFill>
                        <a:latin typeface="+mn-lt"/>
                        <a:ea typeface="+mn-ea"/>
                        <a:cs typeface="+mn-cs"/>
                      </a:endParaRPr>
                    </a:p>
                    <a:p>
                      <a:pPr marL="0" marR="0" algn="l" defTabSz="914400" rtl="0" eaLnBrk="1" latinLnBrk="0" hangingPunct="1">
                        <a:lnSpc>
                          <a:spcPts val="1200"/>
                        </a:lnSpc>
                        <a:spcBef>
                          <a:spcPts val="300"/>
                        </a:spcBef>
                        <a:spcAft>
                          <a:spcPts val="300"/>
                        </a:spcAft>
                      </a:pPr>
                      <a:r>
                        <a:rPr lang="en-US" sz="2000" b="1" kern="1200" dirty="0">
                          <a:solidFill>
                            <a:schemeClr val="lt1"/>
                          </a:solidFill>
                          <a:latin typeface="+mn-lt"/>
                          <a:ea typeface="+mn-ea"/>
                          <a:cs typeface="+mn-cs"/>
                        </a:rPr>
                        <a:t>Root Causes</a:t>
                      </a:r>
                    </a:p>
                    <a:p>
                      <a:pPr marL="0" marR="0" algn="l" defTabSz="914400" rtl="0" eaLnBrk="1" latinLnBrk="0" hangingPunct="1">
                        <a:lnSpc>
                          <a:spcPts val="1200"/>
                        </a:lnSpc>
                        <a:spcBef>
                          <a:spcPts val="300"/>
                        </a:spcBef>
                        <a:spcAft>
                          <a:spcPts val="300"/>
                        </a:spcAft>
                      </a:pPr>
                      <a:r>
                        <a:rPr lang="en-US" sz="2000" b="1" kern="1200" dirty="0">
                          <a:solidFill>
                            <a:schemeClr val="lt1"/>
                          </a:solidFill>
                          <a:latin typeface="+mn-lt"/>
                          <a:ea typeface="+mn-ea"/>
                          <a:cs typeface="+mn-cs"/>
                        </a:rPr>
                        <a:t> </a:t>
                      </a:r>
                    </a:p>
                  </a:txBody>
                  <a:tcPr marL="68580" marR="68580" marT="0" marB="0">
                    <a:lnB w="38100" cmpd="sng">
                      <a:noFill/>
                    </a:lnB>
                    <a:solidFill>
                      <a:schemeClr val="accent5">
                        <a:lumMod val="75000"/>
                      </a:schemeClr>
                    </a:solidFill>
                  </a:tcPr>
                </a:tc>
                <a:tc>
                  <a:txBody>
                    <a:bodyPr/>
                    <a:lstStyle/>
                    <a:p>
                      <a:pPr marL="0" marR="0" algn="l" defTabSz="914400" rtl="0" eaLnBrk="1" latinLnBrk="0" hangingPunct="1">
                        <a:lnSpc>
                          <a:spcPts val="1200"/>
                        </a:lnSpc>
                        <a:spcBef>
                          <a:spcPts val="300"/>
                        </a:spcBef>
                        <a:spcAft>
                          <a:spcPts val="300"/>
                        </a:spcAft>
                      </a:pPr>
                      <a:endParaRPr lang="en-US" sz="2000" b="1" kern="1200" dirty="0">
                        <a:solidFill>
                          <a:schemeClr val="lt1"/>
                        </a:solidFill>
                        <a:latin typeface="+mn-lt"/>
                        <a:ea typeface="+mn-ea"/>
                        <a:cs typeface="+mn-cs"/>
                      </a:endParaRPr>
                    </a:p>
                    <a:p>
                      <a:pPr marL="0" marR="0" algn="l" defTabSz="914400" rtl="0" eaLnBrk="1" latinLnBrk="0" hangingPunct="1">
                        <a:lnSpc>
                          <a:spcPts val="1200"/>
                        </a:lnSpc>
                        <a:spcBef>
                          <a:spcPts val="300"/>
                        </a:spcBef>
                        <a:spcAft>
                          <a:spcPts val="300"/>
                        </a:spcAft>
                      </a:pPr>
                      <a:r>
                        <a:rPr lang="en-US" sz="2000" b="1" kern="1200" dirty="0">
                          <a:solidFill>
                            <a:schemeClr val="lt1"/>
                          </a:solidFill>
                          <a:latin typeface="+mn-lt"/>
                          <a:ea typeface="+mn-ea"/>
                          <a:cs typeface="+mn-cs"/>
                        </a:rPr>
                        <a:t>Major Corrective Actions</a:t>
                      </a:r>
                    </a:p>
                  </a:txBody>
                  <a:tcPr marL="68580" marR="68580" marT="0" marB="0">
                    <a:lnB w="38100" cmpd="sng">
                      <a:noFill/>
                    </a:lnB>
                    <a:solidFill>
                      <a:schemeClr val="accent5">
                        <a:lumMod val="75000"/>
                      </a:schemeClr>
                    </a:solidFill>
                  </a:tcPr>
                </a:tc>
                <a:tc>
                  <a:txBody>
                    <a:bodyPr/>
                    <a:lstStyle/>
                    <a:p>
                      <a:pPr marL="0" marR="0" algn="l" defTabSz="914400" rtl="0" eaLnBrk="1" latinLnBrk="0" hangingPunct="1">
                        <a:lnSpc>
                          <a:spcPts val="1200"/>
                        </a:lnSpc>
                        <a:spcBef>
                          <a:spcPts val="300"/>
                        </a:spcBef>
                        <a:spcAft>
                          <a:spcPts val="300"/>
                        </a:spcAft>
                      </a:pPr>
                      <a:endParaRPr lang="en-US" sz="2000" b="1" kern="1200" dirty="0">
                        <a:solidFill>
                          <a:schemeClr val="lt1"/>
                        </a:solidFill>
                        <a:latin typeface="+mn-lt"/>
                        <a:ea typeface="+mn-ea"/>
                        <a:cs typeface="+mn-cs"/>
                      </a:endParaRPr>
                    </a:p>
                    <a:p>
                      <a:pPr marL="0" marR="0" algn="l" defTabSz="914400" rtl="0" eaLnBrk="1" latinLnBrk="0" hangingPunct="1">
                        <a:lnSpc>
                          <a:spcPts val="1200"/>
                        </a:lnSpc>
                        <a:spcBef>
                          <a:spcPts val="300"/>
                        </a:spcBef>
                        <a:spcAft>
                          <a:spcPts val="300"/>
                        </a:spcAft>
                      </a:pPr>
                      <a:r>
                        <a:rPr lang="en-US" sz="2000" b="1" kern="1200" dirty="0">
                          <a:solidFill>
                            <a:schemeClr val="lt1"/>
                          </a:solidFill>
                          <a:latin typeface="+mn-lt"/>
                          <a:ea typeface="+mn-ea"/>
                          <a:cs typeface="+mn-cs"/>
                        </a:rPr>
                        <a:t>Resp.</a:t>
                      </a:r>
                    </a:p>
                  </a:txBody>
                  <a:tcPr marL="68580" marR="68580" marT="0" marB="0">
                    <a:lnB w="38100" cmpd="sng">
                      <a:noFill/>
                    </a:lnB>
                    <a:solidFill>
                      <a:schemeClr val="accent5">
                        <a:lumMod val="75000"/>
                      </a:schemeClr>
                    </a:solidFill>
                  </a:tcPr>
                </a:tc>
                <a:tc>
                  <a:txBody>
                    <a:bodyPr/>
                    <a:lstStyle/>
                    <a:p>
                      <a:pPr marL="0" marR="0">
                        <a:lnSpc>
                          <a:spcPts val="1200"/>
                        </a:lnSpc>
                        <a:spcBef>
                          <a:spcPts val="300"/>
                        </a:spcBef>
                        <a:spcAft>
                          <a:spcPts val="300"/>
                        </a:spcAft>
                      </a:pPr>
                      <a:endPar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lgn="l" defTabSz="914400" rtl="0" eaLnBrk="1" latinLnBrk="0" hangingPunct="1">
                        <a:lnSpc>
                          <a:spcPts val="1200"/>
                        </a:lnSpc>
                        <a:spcBef>
                          <a:spcPts val="300"/>
                        </a:spcBef>
                        <a:spcAft>
                          <a:spcPts val="300"/>
                        </a:spcAft>
                      </a:pPr>
                      <a:r>
                        <a:rPr lang="en-US" sz="2000" b="1" kern="1200" dirty="0">
                          <a:solidFill>
                            <a:schemeClr val="lt1"/>
                          </a:solidFill>
                          <a:latin typeface="+mn-lt"/>
                          <a:ea typeface="+mn-ea"/>
                          <a:cs typeface="+mn-cs"/>
                        </a:rPr>
                        <a:t>Status </a:t>
                      </a:r>
                    </a:p>
                  </a:txBody>
                  <a:tcPr marL="68580" marR="68580" marT="0" marB="0">
                    <a:lnB w="38100" cmpd="sng">
                      <a:noFill/>
                    </a:lnB>
                    <a:solidFill>
                      <a:schemeClr val="accent5">
                        <a:lumMod val="75000"/>
                      </a:schemeClr>
                    </a:solidFill>
                  </a:tcPr>
                </a:tc>
                <a:extLst>
                  <a:ext uri="{0D108BD9-81ED-4DB2-BD59-A6C34878D82A}">
                    <a16:rowId xmlns="" xmlns:a16="http://schemas.microsoft.com/office/drawing/2014/main" val="10000"/>
                  </a:ext>
                </a:extLst>
              </a:tr>
              <a:tr h="146789">
                <a:tc gridSpan="4">
                  <a:txBody>
                    <a:bodyPr/>
                    <a:lstStyle/>
                    <a:p>
                      <a:pPr marL="0" marR="0" algn="l" defTabSz="914400" rtl="0" eaLnBrk="1" latinLnBrk="0" hangingPunct="1">
                        <a:lnSpc>
                          <a:spcPct val="107000"/>
                        </a:lnSpc>
                        <a:spcBef>
                          <a:spcPts val="225"/>
                        </a:spcBef>
                        <a:spcAft>
                          <a:spcPts val="225"/>
                        </a:spcAft>
                      </a:pPr>
                      <a:endParaRPr lang="en-US" sz="1400" b="1" kern="1200" dirty="0">
                        <a:solidFill>
                          <a:schemeClr val="dk1"/>
                        </a:solidFill>
                        <a:effectLst/>
                        <a:latin typeface="+mn-lt"/>
                        <a:ea typeface="+mn-ea"/>
                        <a:cs typeface="+mn-cs"/>
                      </a:endParaRPr>
                    </a:p>
                  </a:txBody>
                  <a:tcPr marL="68580" marR="68580" marT="0" marB="0">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l" defTabSz="914400" rtl="0" eaLnBrk="1" latinLnBrk="0" hangingPunct="1">
                        <a:lnSpc>
                          <a:spcPct val="107000"/>
                        </a:lnSpc>
                        <a:spcBef>
                          <a:spcPts val="225"/>
                        </a:spcBef>
                        <a:spcAft>
                          <a:spcPts val="225"/>
                        </a:spcAft>
                      </a:pPr>
                      <a:endParaRPr lang="en-US" sz="1800" kern="1200" dirty="0">
                        <a:solidFill>
                          <a:schemeClr val="dk1"/>
                        </a:solidFill>
                        <a:latin typeface="+mn-lt"/>
                        <a:ea typeface="+mn-ea"/>
                        <a:cs typeface="+mn-cs"/>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pPr marL="0" marR="0" algn="l" defTabSz="914400" rtl="0" eaLnBrk="1" latinLnBrk="0" hangingPunct="1">
                        <a:lnSpc>
                          <a:spcPct val="107000"/>
                        </a:lnSpc>
                        <a:spcBef>
                          <a:spcPts val="225"/>
                        </a:spcBef>
                        <a:spcAft>
                          <a:spcPts val="225"/>
                        </a:spcAft>
                      </a:pPr>
                      <a:endParaRPr lang="en-US" sz="1400" b="1" kern="1200" dirty="0">
                        <a:solidFill>
                          <a:schemeClr val="dk1"/>
                        </a:solidFill>
                        <a:effectLst/>
                        <a:latin typeface="+mn-lt"/>
                        <a:ea typeface="+mn-ea"/>
                        <a:cs typeface="+mn-cs"/>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lang="en-US" sz="1400" b="1" kern="1200" dirty="0">
                        <a:solidFill>
                          <a:srgbClr val="00B050"/>
                        </a:solidFill>
                        <a:effectLst/>
                        <a:latin typeface="+mn-lt"/>
                        <a:ea typeface="+mn-ea"/>
                        <a:cs typeface="+mn-cs"/>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610562365"/>
              </p:ext>
            </p:extLst>
          </p:nvPr>
        </p:nvGraphicFramePr>
        <p:xfrm>
          <a:off x="131548" y="2125162"/>
          <a:ext cx="12060452" cy="1865934"/>
        </p:xfrm>
        <a:graphic>
          <a:graphicData uri="http://schemas.openxmlformats.org/drawingml/2006/table">
            <a:tbl>
              <a:tblPr firstRow="1" bandRow="1"/>
              <a:tblGrid>
                <a:gridCol w="2400300"/>
                <a:gridCol w="6255101"/>
                <a:gridCol w="1184365"/>
                <a:gridCol w="2220686"/>
              </a:tblGrid>
              <a:tr h="1865934">
                <a:tc>
                  <a:txBody>
                    <a:bodyPr/>
                    <a:lstStyle>
                      <a:lvl1pPr marL="0" algn="r" rtl="1" eaLnBrk="1" latinLnBrk="0" hangingPunct="1">
                        <a:defRPr kumimoji="0" b="1" kern="1200">
                          <a:solidFill>
                            <a:schemeClr val="lt1"/>
                          </a:solidFill>
                          <a:latin typeface="Calibri"/>
                        </a:defRPr>
                      </a:lvl1pPr>
                      <a:lvl2pPr marL="457200" algn="r" rtl="1" eaLnBrk="1" latinLnBrk="0" hangingPunct="1">
                        <a:defRPr kumimoji="0" b="1" kern="1200">
                          <a:solidFill>
                            <a:schemeClr val="lt1"/>
                          </a:solidFill>
                          <a:latin typeface="Calibri"/>
                        </a:defRPr>
                      </a:lvl2pPr>
                      <a:lvl3pPr marL="914400" algn="r" rtl="1" eaLnBrk="1" latinLnBrk="0" hangingPunct="1">
                        <a:defRPr kumimoji="0" b="1" kern="1200">
                          <a:solidFill>
                            <a:schemeClr val="lt1"/>
                          </a:solidFill>
                          <a:latin typeface="Calibri"/>
                        </a:defRPr>
                      </a:lvl3pPr>
                      <a:lvl4pPr marL="1371600" algn="r" rtl="1" eaLnBrk="1" latinLnBrk="0" hangingPunct="1">
                        <a:defRPr kumimoji="0" b="1" kern="1200">
                          <a:solidFill>
                            <a:schemeClr val="lt1"/>
                          </a:solidFill>
                          <a:latin typeface="Calibri"/>
                        </a:defRPr>
                      </a:lvl4pPr>
                      <a:lvl5pPr marL="1828800" algn="r" rtl="1" eaLnBrk="1" latinLnBrk="0" hangingPunct="1">
                        <a:defRPr kumimoji="0" b="1" kern="1200">
                          <a:solidFill>
                            <a:schemeClr val="lt1"/>
                          </a:solidFill>
                          <a:latin typeface="Calibri"/>
                        </a:defRPr>
                      </a:lvl5pPr>
                      <a:lvl6pPr marL="2286000" algn="r" rtl="1" eaLnBrk="1" latinLnBrk="0" hangingPunct="1">
                        <a:defRPr kumimoji="0" b="1" kern="1200">
                          <a:solidFill>
                            <a:schemeClr val="lt1"/>
                          </a:solidFill>
                          <a:latin typeface="Calibri"/>
                        </a:defRPr>
                      </a:lvl6pPr>
                      <a:lvl7pPr marL="2743200" algn="r" rtl="1" eaLnBrk="1" latinLnBrk="0" hangingPunct="1">
                        <a:defRPr kumimoji="0" b="1" kern="1200">
                          <a:solidFill>
                            <a:schemeClr val="lt1"/>
                          </a:solidFill>
                          <a:latin typeface="Calibri"/>
                        </a:defRPr>
                      </a:lvl7pPr>
                      <a:lvl8pPr marL="3200400" algn="r" rtl="1" eaLnBrk="1" latinLnBrk="0" hangingPunct="1">
                        <a:defRPr kumimoji="0" b="1" kern="1200">
                          <a:solidFill>
                            <a:schemeClr val="lt1"/>
                          </a:solidFill>
                          <a:latin typeface="Calibri"/>
                        </a:defRPr>
                      </a:lvl8pPr>
                      <a:lvl9pPr marL="3657600" algn="r" rtl="1" eaLnBrk="1" latinLnBrk="0" hangingPunct="1">
                        <a:defRPr kumimoji="0" b="1" kern="1200">
                          <a:solidFill>
                            <a:schemeClr val="lt1"/>
                          </a:solidFill>
                          <a:latin typeface="Calibri"/>
                        </a:defRPr>
                      </a:lvl9pPr>
                    </a:lstStyle>
                    <a:p>
                      <a:pPr algn="l"/>
                      <a:r>
                        <a:rPr lang="en-US" sz="1200" dirty="0" smtClean="0">
                          <a:solidFill>
                            <a:schemeClr val="tx1"/>
                          </a:solidFill>
                        </a:rPr>
                        <a:t>It was noted that physician progress notes were modified after the fact of patient death.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r" rtl="1" eaLnBrk="1" latinLnBrk="0" hangingPunct="1">
                        <a:defRPr kumimoji="0" b="1" kern="1200">
                          <a:solidFill>
                            <a:schemeClr val="lt1"/>
                          </a:solidFill>
                          <a:latin typeface="Calibri"/>
                        </a:defRPr>
                      </a:lvl1pPr>
                      <a:lvl2pPr marL="457200" algn="r" rtl="1" eaLnBrk="1" latinLnBrk="0" hangingPunct="1">
                        <a:defRPr kumimoji="0" b="1" kern="1200">
                          <a:solidFill>
                            <a:schemeClr val="lt1"/>
                          </a:solidFill>
                          <a:latin typeface="Calibri"/>
                        </a:defRPr>
                      </a:lvl2pPr>
                      <a:lvl3pPr marL="914400" algn="r" rtl="1" eaLnBrk="1" latinLnBrk="0" hangingPunct="1">
                        <a:defRPr kumimoji="0" b="1" kern="1200">
                          <a:solidFill>
                            <a:schemeClr val="lt1"/>
                          </a:solidFill>
                          <a:latin typeface="Calibri"/>
                        </a:defRPr>
                      </a:lvl3pPr>
                      <a:lvl4pPr marL="1371600" algn="r" rtl="1" eaLnBrk="1" latinLnBrk="0" hangingPunct="1">
                        <a:defRPr kumimoji="0" b="1" kern="1200">
                          <a:solidFill>
                            <a:schemeClr val="lt1"/>
                          </a:solidFill>
                          <a:latin typeface="Calibri"/>
                        </a:defRPr>
                      </a:lvl4pPr>
                      <a:lvl5pPr marL="1828800" algn="r" rtl="1" eaLnBrk="1" latinLnBrk="0" hangingPunct="1">
                        <a:defRPr kumimoji="0" b="1" kern="1200">
                          <a:solidFill>
                            <a:schemeClr val="lt1"/>
                          </a:solidFill>
                          <a:latin typeface="Calibri"/>
                        </a:defRPr>
                      </a:lvl5pPr>
                      <a:lvl6pPr marL="2286000" algn="r" rtl="1" eaLnBrk="1" latinLnBrk="0" hangingPunct="1">
                        <a:defRPr kumimoji="0" b="1" kern="1200">
                          <a:solidFill>
                            <a:schemeClr val="lt1"/>
                          </a:solidFill>
                          <a:latin typeface="Calibri"/>
                        </a:defRPr>
                      </a:lvl6pPr>
                      <a:lvl7pPr marL="2743200" algn="r" rtl="1" eaLnBrk="1" latinLnBrk="0" hangingPunct="1">
                        <a:defRPr kumimoji="0" b="1" kern="1200">
                          <a:solidFill>
                            <a:schemeClr val="lt1"/>
                          </a:solidFill>
                          <a:latin typeface="Calibri"/>
                        </a:defRPr>
                      </a:lvl7pPr>
                      <a:lvl8pPr marL="3200400" algn="r" rtl="1" eaLnBrk="1" latinLnBrk="0" hangingPunct="1">
                        <a:defRPr kumimoji="0" b="1" kern="1200">
                          <a:solidFill>
                            <a:schemeClr val="lt1"/>
                          </a:solidFill>
                          <a:latin typeface="Calibri"/>
                        </a:defRPr>
                      </a:lvl8pPr>
                      <a:lvl9pPr marL="3657600" algn="r" rtl="1" eaLnBrk="1" latinLnBrk="0" hangingPunct="1">
                        <a:defRPr kumimoji="0" b="1" kern="1200">
                          <a:solidFill>
                            <a:schemeClr val="lt1"/>
                          </a:solidFill>
                          <a:latin typeface="Calibri"/>
                        </a:defRPr>
                      </a:lvl9pPr>
                    </a:lstStyle>
                    <a:p>
                      <a:pPr marL="0" algn="l" defTabSz="914400" rtl="0" eaLnBrk="1" latinLnBrk="0" hangingPunct="1"/>
                      <a:r>
                        <a:rPr lang="en-US" sz="1200" b="0" kern="1200" dirty="0" smtClean="0">
                          <a:solidFill>
                            <a:schemeClr val="tx1"/>
                          </a:solidFill>
                          <a:latin typeface="+mn-lt"/>
                          <a:ea typeface="+mn-ea"/>
                          <a:cs typeface="+mn-cs"/>
                        </a:rPr>
                        <a:t>7. Memo to be sent for Dr. </a:t>
                      </a:r>
                      <a:r>
                        <a:rPr lang="en-US" sz="1200" b="0" kern="1200" dirty="0" err="1" smtClean="0">
                          <a:solidFill>
                            <a:schemeClr val="tx1"/>
                          </a:solidFill>
                          <a:latin typeface="+mn-lt"/>
                          <a:ea typeface="+mn-ea"/>
                          <a:cs typeface="+mn-cs"/>
                        </a:rPr>
                        <a:t>Muaffak</a:t>
                      </a:r>
                      <a:r>
                        <a:rPr lang="en-US" sz="1200" b="0" kern="1200" dirty="0" smtClean="0">
                          <a:solidFill>
                            <a:schemeClr val="tx1"/>
                          </a:solidFill>
                          <a:latin typeface="+mn-lt"/>
                          <a:ea typeface="+mn-ea"/>
                          <a:cs typeface="+mn-cs"/>
                        </a:rPr>
                        <a:t> and MAC meeting stating that any modification after patient death will be looked at followed by a disciplinary action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r" rtl="1" eaLnBrk="1" latinLnBrk="0" hangingPunct="1">
                        <a:defRPr kumimoji="0" b="1" kern="1200">
                          <a:solidFill>
                            <a:schemeClr val="lt1"/>
                          </a:solidFill>
                          <a:latin typeface="Calibri"/>
                        </a:defRPr>
                      </a:lvl1pPr>
                      <a:lvl2pPr marL="457200" algn="r" rtl="1" eaLnBrk="1" latinLnBrk="0" hangingPunct="1">
                        <a:defRPr kumimoji="0" b="1" kern="1200">
                          <a:solidFill>
                            <a:schemeClr val="lt1"/>
                          </a:solidFill>
                          <a:latin typeface="Calibri"/>
                        </a:defRPr>
                      </a:lvl2pPr>
                      <a:lvl3pPr marL="914400" algn="r" rtl="1" eaLnBrk="1" latinLnBrk="0" hangingPunct="1">
                        <a:defRPr kumimoji="0" b="1" kern="1200">
                          <a:solidFill>
                            <a:schemeClr val="lt1"/>
                          </a:solidFill>
                          <a:latin typeface="Calibri"/>
                        </a:defRPr>
                      </a:lvl3pPr>
                      <a:lvl4pPr marL="1371600" algn="r" rtl="1" eaLnBrk="1" latinLnBrk="0" hangingPunct="1">
                        <a:defRPr kumimoji="0" b="1" kern="1200">
                          <a:solidFill>
                            <a:schemeClr val="lt1"/>
                          </a:solidFill>
                          <a:latin typeface="Calibri"/>
                        </a:defRPr>
                      </a:lvl4pPr>
                      <a:lvl5pPr marL="1828800" algn="r" rtl="1" eaLnBrk="1" latinLnBrk="0" hangingPunct="1">
                        <a:defRPr kumimoji="0" b="1" kern="1200">
                          <a:solidFill>
                            <a:schemeClr val="lt1"/>
                          </a:solidFill>
                          <a:latin typeface="Calibri"/>
                        </a:defRPr>
                      </a:lvl5pPr>
                      <a:lvl6pPr marL="2286000" algn="r" rtl="1" eaLnBrk="1" latinLnBrk="0" hangingPunct="1">
                        <a:defRPr kumimoji="0" b="1" kern="1200">
                          <a:solidFill>
                            <a:schemeClr val="lt1"/>
                          </a:solidFill>
                          <a:latin typeface="Calibri"/>
                        </a:defRPr>
                      </a:lvl6pPr>
                      <a:lvl7pPr marL="2743200" algn="r" rtl="1" eaLnBrk="1" latinLnBrk="0" hangingPunct="1">
                        <a:defRPr kumimoji="0" b="1" kern="1200">
                          <a:solidFill>
                            <a:schemeClr val="lt1"/>
                          </a:solidFill>
                          <a:latin typeface="Calibri"/>
                        </a:defRPr>
                      </a:lvl7pPr>
                      <a:lvl8pPr marL="3200400" algn="r" rtl="1" eaLnBrk="1" latinLnBrk="0" hangingPunct="1">
                        <a:defRPr kumimoji="0" b="1" kern="1200">
                          <a:solidFill>
                            <a:schemeClr val="lt1"/>
                          </a:solidFill>
                          <a:latin typeface="Calibri"/>
                        </a:defRPr>
                      </a:lvl8pPr>
                      <a:lvl9pPr marL="3657600" algn="r" rtl="1" eaLnBrk="1" latinLnBrk="0" hangingPunct="1">
                        <a:defRPr kumimoji="0" b="1" kern="1200">
                          <a:solidFill>
                            <a:schemeClr val="lt1"/>
                          </a:solidFill>
                          <a:latin typeface="Calibri"/>
                        </a:defRPr>
                      </a:lvl9pPr>
                    </a:lstStyle>
                    <a:p>
                      <a:pPr marL="0" algn="l" defTabSz="914400" rtl="0" eaLnBrk="1" latinLnBrk="0" hangingPunct="1"/>
                      <a:r>
                        <a:rPr lang="en-US" sz="1200" b="0" kern="1200" dirty="0" smtClean="0">
                          <a:solidFill>
                            <a:schemeClr val="tx1"/>
                          </a:solidFill>
                          <a:latin typeface="+mn-lt"/>
                          <a:ea typeface="+mn-ea"/>
                          <a:cs typeface="+mn-cs"/>
                        </a:rPr>
                        <a:t>MCA</a:t>
                      </a:r>
                      <a:endParaRPr lang="en-US" sz="1200" b="0"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r" rtl="1" eaLnBrk="1" latinLnBrk="0" hangingPunct="1">
                        <a:defRPr kumimoji="0" b="1" kern="1200">
                          <a:solidFill>
                            <a:schemeClr val="lt1"/>
                          </a:solidFill>
                          <a:latin typeface="Calibri"/>
                        </a:defRPr>
                      </a:lvl1pPr>
                      <a:lvl2pPr marL="457200" algn="r" rtl="1" eaLnBrk="1" latinLnBrk="0" hangingPunct="1">
                        <a:defRPr kumimoji="0" b="1" kern="1200">
                          <a:solidFill>
                            <a:schemeClr val="lt1"/>
                          </a:solidFill>
                          <a:latin typeface="Calibri"/>
                        </a:defRPr>
                      </a:lvl2pPr>
                      <a:lvl3pPr marL="914400" algn="r" rtl="1" eaLnBrk="1" latinLnBrk="0" hangingPunct="1">
                        <a:defRPr kumimoji="0" b="1" kern="1200">
                          <a:solidFill>
                            <a:schemeClr val="lt1"/>
                          </a:solidFill>
                          <a:latin typeface="Calibri"/>
                        </a:defRPr>
                      </a:lvl3pPr>
                      <a:lvl4pPr marL="1371600" algn="r" rtl="1" eaLnBrk="1" latinLnBrk="0" hangingPunct="1">
                        <a:defRPr kumimoji="0" b="1" kern="1200">
                          <a:solidFill>
                            <a:schemeClr val="lt1"/>
                          </a:solidFill>
                          <a:latin typeface="Calibri"/>
                        </a:defRPr>
                      </a:lvl4pPr>
                      <a:lvl5pPr marL="1828800" algn="r" rtl="1" eaLnBrk="1" latinLnBrk="0" hangingPunct="1">
                        <a:defRPr kumimoji="0" b="1" kern="1200">
                          <a:solidFill>
                            <a:schemeClr val="lt1"/>
                          </a:solidFill>
                          <a:latin typeface="Calibri"/>
                        </a:defRPr>
                      </a:lvl5pPr>
                      <a:lvl6pPr marL="2286000" algn="r" rtl="1" eaLnBrk="1" latinLnBrk="0" hangingPunct="1">
                        <a:defRPr kumimoji="0" b="1" kern="1200">
                          <a:solidFill>
                            <a:schemeClr val="lt1"/>
                          </a:solidFill>
                          <a:latin typeface="Calibri"/>
                        </a:defRPr>
                      </a:lvl6pPr>
                      <a:lvl7pPr marL="2743200" algn="r" rtl="1" eaLnBrk="1" latinLnBrk="0" hangingPunct="1">
                        <a:defRPr kumimoji="0" b="1" kern="1200">
                          <a:solidFill>
                            <a:schemeClr val="lt1"/>
                          </a:solidFill>
                          <a:latin typeface="Calibri"/>
                        </a:defRPr>
                      </a:lvl7pPr>
                      <a:lvl8pPr marL="3200400" algn="r" rtl="1" eaLnBrk="1" latinLnBrk="0" hangingPunct="1">
                        <a:defRPr kumimoji="0" b="1" kern="1200">
                          <a:solidFill>
                            <a:schemeClr val="lt1"/>
                          </a:solidFill>
                          <a:latin typeface="Calibri"/>
                        </a:defRPr>
                      </a:lvl8pPr>
                      <a:lvl9pPr marL="3657600" algn="r" rtl="1" eaLnBrk="1" latinLnBrk="0" hangingPunct="1">
                        <a:defRPr kumimoji="0" b="1" kern="1200">
                          <a:solidFill>
                            <a:schemeClr val="lt1"/>
                          </a:solidFill>
                          <a:latin typeface="Calibri"/>
                        </a:defRPr>
                      </a:lvl9pPr>
                    </a:lstStyle>
                    <a:p>
                      <a:pPr marL="0" algn="l" defTabSz="914400" rtl="0" eaLnBrk="1" latinLnBrk="0" hangingPunct="1"/>
                      <a:r>
                        <a:rPr lang="en-US" sz="1200" b="0" kern="1200" dirty="0" smtClean="0">
                          <a:solidFill>
                            <a:schemeClr val="tx1"/>
                          </a:solidFill>
                          <a:latin typeface="+mn-lt"/>
                          <a:ea typeface="+mn-ea"/>
                          <a:cs typeface="+mn-cs"/>
                        </a:rPr>
                        <a:t>Completed</a:t>
                      </a:r>
                      <a:endParaRPr lang="en-US" sz="1200" b="0"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69305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4063" y="341812"/>
            <a:ext cx="10396882" cy="1408611"/>
          </a:xfrm>
          <a:prstGeom prst="rect">
            <a:avLst/>
          </a:prstGeom>
        </p:spPr>
        <p:txBody>
          <a:bodyPr/>
          <a:lstStyle>
            <a:lvl1pPr algn="l" rtl="1" eaLnBrk="1" fontAlgn="base" hangingPunct="1">
              <a:spcBef>
                <a:spcPct val="0"/>
              </a:spcBef>
              <a:spcAft>
                <a:spcPct val="0"/>
              </a:spcAft>
              <a:defRPr sz="4000" kern="1200">
                <a:solidFill>
                  <a:schemeClr val="tx2"/>
                </a:solidFill>
                <a:latin typeface="+mj-lt"/>
                <a:ea typeface="+mj-ea"/>
                <a:cs typeface="+mj-cs"/>
              </a:defRPr>
            </a:lvl1pPr>
            <a:lvl2pPr algn="l" rtl="1" eaLnBrk="1" fontAlgn="base" hangingPunct="1">
              <a:spcBef>
                <a:spcPct val="0"/>
              </a:spcBef>
              <a:spcAft>
                <a:spcPct val="0"/>
              </a:spcAft>
              <a:defRPr sz="4000">
                <a:solidFill>
                  <a:schemeClr val="tx2"/>
                </a:solidFill>
                <a:latin typeface="Calibri" pitchFamily="34" charset="0"/>
              </a:defRPr>
            </a:lvl2pPr>
            <a:lvl3pPr algn="l" rtl="1" eaLnBrk="1" fontAlgn="base" hangingPunct="1">
              <a:spcBef>
                <a:spcPct val="0"/>
              </a:spcBef>
              <a:spcAft>
                <a:spcPct val="0"/>
              </a:spcAft>
              <a:defRPr sz="4000">
                <a:solidFill>
                  <a:schemeClr val="tx2"/>
                </a:solidFill>
                <a:latin typeface="Calibri" pitchFamily="34" charset="0"/>
              </a:defRPr>
            </a:lvl3pPr>
            <a:lvl4pPr algn="l" rtl="1" eaLnBrk="1" fontAlgn="base" hangingPunct="1">
              <a:spcBef>
                <a:spcPct val="0"/>
              </a:spcBef>
              <a:spcAft>
                <a:spcPct val="0"/>
              </a:spcAft>
              <a:defRPr sz="4000">
                <a:solidFill>
                  <a:schemeClr val="tx2"/>
                </a:solidFill>
                <a:latin typeface="Calibri" pitchFamily="34" charset="0"/>
              </a:defRPr>
            </a:lvl4pPr>
            <a:lvl5pPr algn="l" rtl="1" eaLnBrk="1" fontAlgn="base" hangingPunct="1">
              <a:spcBef>
                <a:spcPct val="0"/>
              </a:spcBef>
              <a:spcAft>
                <a:spcPct val="0"/>
              </a:spcAft>
              <a:defRPr sz="4000">
                <a:solidFill>
                  <a:schemeClr val="tx2"/>
                </a:solidFill>
                <a:latin typeface="Calibri" pitchFamily="34" charset="0"/>
              </a:defRPr>
            </a:lvl5pPr>
            <a:lvl6pPr marL="457200" algn="l" rtl="1" eaLnBrk="1" fontAlgn="base" hangingPunct="1">
              <a:spcBef>
                <a:spcPct val="0"/>
              </a:spcBef>
              <a:spcAft>
                <a:spcPct val="0"/>
              </a:spcAft>
              <a:defRPr sz="4000">
                <a:solidFill>
                  <a:schemeClr val="tx2"/>
                </a:solidFill>
                <a:latin typeface="Calibri" pitchFamily="34" charset="0"/>
              </a:defRPr>
            </a:lvl6pPr>
            <a:lvl7pPr marL="914400" algn="l" rtl="1" eaLnBrk="1" fontAlgn="base" hangingPunct="1">
              <a:spcBef>
                <a:spcPct val="0"/>
              </a:spcBef>
              <a:spcAft>
                <a:spcPct val="0"/>
              </a:spcAft>
              <a:defRPr sz="4000">
                <a:solidFill>
                  <a:schemeClr val="tx2"/>
                </a:solidFill>
                <a:latin typeface="Calibri" pitchFamily="34" charset="0"/>
              </a:defRPr>
            </a:lvl7pPr>
            <a:lvl8pPr marL="1371600" algn="l" rtl="1" eaLnBrk="1" fontAlgn="base" hangingPunct="1">
              <a:spcBef>
                <a:spcPct val="0"/>
              </a:spcBef>
              <a:spcAft>
                <a:spcPct val="0"/>
              </a:spcAft>
              <a:defRPr sz="4000">
                <a:solidFill>
                  <a:schemeClr val="tx2"/>
                </a:solidFill>
                <a:latin typeface="Calibri" pitchFamily="34" charset="0"/>
              </a:defRPr>
            </a:lvl8pPr>
            <a:lvl9pPr marL="1828800" algn="l" rtl="1" eaLnBrk="1" fontAlgn="base" hangingPunct="1">
              <a:spcBef>
                <a:spcPct val="0"/>
              </a:spcBef>
              <a:spcAft>
                <a:spcPct val="0"/>
              </a:spcAft>
              <a:defRPr sz="4000">
                <a:solidFill>
                  <a:schemeClr val="tx2"/>
                </a:solidFill>
                <a:latin typeface="Calibri" pitchFamily="34" charset="0"/>
              </a:defRPr>
            </a:lvl9pPr>
          </a:lstStyle>
          <a:p>
            <a:pPr defTabSz="914400"/>
            <a:r>
              <a:rPr lang="en-US" sz="3200" dirty="0" smtClean="0"/>
              <a:t>Root Cause Analysis By (SEEN&amp;MC) </a:t>
            </a:r>
          </a:p>
          <a:p>
            <a:pPr defTabSz="914400"/>
            <a:r>
              <a:rPr lang="en-US" sz="2000" dirty="0">
                <a:solidFill>
                  <a:srgbClr val="FF0000"/>
                </a:solidFill>
              </a:rPr>
              <a:t>Critical result/ new finding post ECHO was not communicated to referring MD resulted in MVR</a:t>
            </a:r>
            <a:endParaRPr lang="en-US" sz="2000" dirty="0"/>
          </a:p>
        </p:txBody>
      </p:sp>
      <p:graphicFrame>
        <p:nvGraphicFramePr>
          <p:cNvPr id="5" name="Content Placeholder 6"/>
          <p:cNvGraphicFramePr>
            <a:graphicFrameLocks/>
          </p:cNvGraphicFramePr>
          <p:nvPr>
            <p:extLst>
              <p:ext uri="{D42A27DB-BD31-4B8C-83A1-F6EECF244321}">
                <p14:modId xmlns:p14="http://schemas.microsoft.com/office/powerpoint/2010/main" val="4050085518"/>
              </p:ext>
            </p:extLst>
          </p:nvPr>
        </p:nvGraphicFramePr>
        <p:xfrm>
          <a:off x="74839" y="1456795"/>
          <a:ext cx="12030075" cy="837883"/>
        </p:xfrm>
        <a:graphic>
          <a:graphicData uri="http://schemas.openxmlformats.org/drawingml/2006/table">
            <a:tbl>
              <a:tblPr firstRow="1" bandRow="1">
                <a:tableStyleId>{5C22544A-7EE6-4342-B048-85BDC9FD1C3A}</a:tableStyleId>
              </a:tblPr>
              <a:tblGrid>
                <a:gridCol w="2406015">
                  <a:extLst>
                    <a:ext uri="{9D8B030D-6E8A-4147-A177-3AD203B41FA5}">
                      <a16:colId xmlns="" xmlns:a16="http://schemas.microsoft.com/office/drawing/2014/main" val="20000"/>
                    </a:ext>
                  </a:extLst>
                </a:gridCol>
                <a:gridCol w="6290310">
                  <a:extLst>
                    <a:ext uri="{9D8B030D-6E8A-4147-A177-3AD203B41FA5}">
                      <a16:colId xmlns="" xmlns:a16="http://schemas.microsoft.com/office/drawing/2014/main" val="20001"/>
                    </a:ext>
                  </a:extLst>
                </a:gridCol>
                <a:gridCol w="1181100">
                  <a:extLst>
                    <a:ext uri="{9D8B030D-6E8A-4147-A177-3AD203B41FA5}">
                      <a16:colId xmlns="" xmlns:a16="http://schemas.microsoft.com/office/drawing/2014/main" val="20002"/>
                    </a:ext>
                  </a:extLst>
                </a:gridCol>
                <a:gridCol w="2152650">
                  <a:extLst>
                    <a:ext uri="{9D8B030D-6E8A-4147-A177-3AD203B41FA5}">
                      <a16:colId xmlns="" xmlns:a16="http://schemas.microsoft.com/office/drawing/2014/main" val="20003"/>
                    </a:ext>
                  </a:extLst>
                </a:gridCol>
              </a:tblGrid>
              <a:tr h="429602">
                <a:tc>
                  <a:txBody>
                    <a:bodyPr/>
                    <a:lstStyle/>
                    <a:p>
                      <a:pPr marL="0" marR="0" algn="l" defTabSz="914400" rtl="0" eaLnBrk="1" latinLnBrk="0" hangingPunct="1">
                        <a:lnSpc>
                          <a:spcPts val="1200"/>
                        </a:lnSpc>
                        <a:spcBef>
                          <a:spcPts val="300"/>
                        </a:spcBef>
                        <a:spcAft>
                          <a:spcPts val="300"/>
                        </a:spcAft>
                      </a:pPr>
                      <a:endParaRPr lang="en-US" sz="2000" b="1" kern="1200" dirty="0">
                        <a:solidFill>
                          <a:schemeClr val="lt1"/>
                        </a:solidFill>
                        <a:latin typeface="+mn-lt"/>
                        <a:ea typeface="+mn-ea"/>
                        <a:cs typeface="+mn-cs"/>
                      </a:endParaRPr>
                    </a:p>
                    <a:p>
                      <a:pPr marL="0" marR="0" algn="l" defTabSz="914400" rtl="0" eaLnBrk="1" latinLnBrk="0" hangingPunct="1">
                        <a:lnSpc>
                          <a:spcPts val="1200"/>
                        </a:lnSpc>
                        <a:spcBef>
                          <a:spcPts val="300"/>
                        </a:spcBef>
                        <a:spcAft>
                          <a:spcPts val="300"/>
                        </a:spcAft>
                      </a:pPr>
                      <a:r>
                        <a:rPr lang="en-US" sz="2000" b="1" kern="1200" dirty="0">
                          <a:solidFill>
                            <a:schemeClr val="lt1"/>
                          </a:solidFill>
                          <a:latin typeface="+mn-lt"/>
                          <a:ea typeface="+mn-ea"/>
                          <a:cs typeface="+mn-cs"/>
                        </a:rPr>
                        <a:t>Root Causes</a:t>
                      </a:r>
                    </a:p>
                    <a:p>
                      <a:pPr marL="0" marR="0" algn="l" defTabSz="914400" rtl="0" eaLnBrk="1" latinLnBrk="0" hangingPunct="1">
                        <a:lnSpc>
                          <a:spcPts val="1200"/>
                        </a:lnSpc>
                        <a:spcBef>
                          <a:spcPts val="300"/>
                        </a:spcBef>
                        <a:spcAft>
                          <a:spcPts val="300"/>
                        </a:spcAft>
                      </a:pPr>
                      <a:r>
                        <a:rPr lang="en-US" sz="2000" b="1" kern="1200" dirty="0">
                          <a:solidFill>
                            <a:schemeClr val="lt1"/>
                          </a:solidFill>
                          <a:latin typeface="+mn-lt"/>
                          <a:ea typeface="+mn-ea"/>
                          <a:cs typeface="+mn-cs"/>
                        </a:rPr>
                        <a:t> </a:t>
                      </a:r>
                    </a:p>
                  </a:txBody>
                  <a:tcPr marL="68580" marR="68580" marT="0" marB="0">
                    <a:lnB w="38100" cmpd="sng">
                      <a:noFill/>
                    </a:lnB>
                    <a:solidFill>
                      <a:schemeClr val="accent5">
                        <a:lumMod val="75000"/>
                      </a:schemeClr>
                    </a:solidFill>
                  </a:tcPr>
                </a:tc>
                <a:tc>
                  <a:txBody>
                    <a:bodyPr/>
                    <a:lstStyle/>
                    <a:p>
                      <a:pPr marL="0" marR="0" algn="l" defTabSz="914400" rtl="0" eaLnBrk="1" latinLnBrk="0" hangingPunct="1">
                        <a:lnSpc>
                          <a:spcPts val="1200"/>
                        </a:lnSpc>
                        <a:spcBef>
                          <a:spcPts val="300"/>
                        </a:spcBef>
                        <a:spcAft>
                          <a:spcPts val="300"/>
                        </a:spcAft>
                      </a:pPr>
                      <a:endParaRPr lang="en-US" sz="2000" b="1" kern="1200" dirty="0">
                        <a:solidFill>
                          <a:schemeClr val="lt1"/>
                        </a:solidFill>
                        <a:latin typeface="+mn-lt"/>
                        <a:ea typeface="+mn-ea"/>
                        <a:cs typeface="+mn-cs"/>
                      </a:endParaRPr>
                    </a:p>
                    <a:p>
                      <a:pPr marL="0" marR="0" algn="l" defTabSz="914400" rtl="0" eaLnBrk="1" latinLnBrk="0" hangingPunct="1">
                        <a:lnSpc>
                          <a:spcPts val="1200"/>
                        </a:lnSpc>
                        <a:spcBef>
                          <a:spcPts val="300"/>
                        </a:spcBef>
                        <a:spcAft>
                          <a:spcPts val="300"/>
                        </a:spcAft>
                      </a:pPr>
                      <a:r>
                        <a:rPr lang="en-US" sz="2000" b="1" kern="1200" dirty="0">
                          <a:solidFill>
                            <a:schemeClr val="lt1"/>
                          </a:solidFill>
                          <a:latin typeface="+mn-lt"/>
                          <a:ea typeface="+mn-ea"/>
                          <a:cs typeface="+mn-cs"/>
                        </a:rPr>
                        <a:t>Major Corrective Actions</a:t>
                      </a:r>
                    </a:p>
                  </a:txBody>
                  <a:tcPr marL="68580" marR="68580" marT="0" marB="0">
                    <a:lnB w="38100" cmpd="sng">
                      <a:noFill/>
                    </a:lnB>
                    <a:solidFill>
                      <a:schemeClr val="accent5">
                        <a:lumMod val="75000"/>
                      </a:schemeClr>
                    </a:solidFill>
                  </a:tcPr>
                </a:tc>
                <a:tc>
                  <a:txBody>
                    <a:bodyPr/>
                    <a:lstStyle/>
                    <a:p>
                      <a:pPr marL="0" marR="0" algn="l" defTabSz="914400" rtl="0" eaLnBrk="1" latinLnBrk="0" hangingPunct="1">
                        <a:lnSpc>
                          <a:spcPts val="1200"/>
                        </a:lnSpc>
                        <a:spcBef>
                          <a:spcPts val="300"/>
                        </a:spcBef>
                        <a:spcAft>
                          <a:spcPts val="300"/>
                        </a:spcAft>
                      </a:pPr>
                      <a:endParaRPr lang="en-US" sz="2000" b="1" kern="1200" dirty="0">
                        <a:solidFill>
                          <a:schemeClr val="lt1"/>
                        </a:solidFill>
                        <a:latin typeface="+mn-lt"/>
                        <a:ea typeface="+mn-ea"/>
                        <a:cs typeface="+mn-cs"/>
                      </a:endParaRPr>
                    </a:p>
                    <a:p>
                      <a:pPr marL="0" marR="0" algn="l" defTabSz="914400" rtl="0" eaLnBrk="1" latinLnBrk="0" hangingPunct="1">
                        <a:lnSpc>
                          <a:spcPts val="1200"/>
                        </a:lnSpc>
                        <a:spcBef>
                          <a:spcPts val="300"/>
                        </a:spcBef>
                        <a:spcAft>
                          <a:spcPts val="300"/>
                        </a:spcAft>
                      </a:pPr>
                      <a:r>
                        <a:rPr lang="en-US" sz="2000" b="1" kern="1200" dirty="0">
                          <a:solidFill>
                            <a:schemeClr val="lt1"/>
                          </a:solidFill>
                          <a:latin typeface="+mn-lt"/>
                          <a:ea typeface="+mn-ea"/>
                          <a:cs typeface="+mn-cs"/>
                        </a:rPr>
                        <a:t>Resp.</a:t>
                      </a:r>
                    </a:p>
                  </a:txBody>
                  <a:tcPr marL="68580" marR="68580" marT="0" marB="0">
                    <a:lnB w="38100" cmpd="sng">
                      <a:noFill/>
                    </a:lnB>
                    <a:solidFill>
                      <a:schemeClr val="accent5">
                        <a:lumMod val="75000"/>
                      </a:schemeClr>
                    </a:solidFill>
                  </a:tcPr>
                </a:tc>
                <a:tc>
                  <a:txBody>
                    <a:bodyPr/>
                    <a:lstStyle/>
                    <a:p>
                      <a:pPr marL="0" marR="0">
                        <a:lnSpc>
                          <a:spcPts val="1200"/>
                        </a:lnSpc>
                        <a:spcBef>
                          <a:spcPts val="300"/>
                        </a:spcBef>
                        <a:spcAft>
                          <a:spcPts val="300"/>
                        </a:spcAft>
                      </a:pPr>
                      <a:endPar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lgn="l" defTabSz="914400" rtl="0" eaLnBrk="1" latinLnBrk="0" hangingPunct="1">
                        <a:lnSpc>
                          <a:spcPts val="1200"/>
                        </a:lnSpc>
                        <a:spcBef>
                          <a:spcPts val="300"/>
                        </a:spcBef>
                        <a:spcAft>
                          <a:spcPts val="300"/>
                        </a:spcAft>
                      </a:pPr>
                      <a:r>
                        <a:rPr lang="en-US" sz="2000" b="1" kern="1200" dirty="0">
                          <a:solidFill>
                            <a:schemeClr val="lt1"/>
                          </a:solidFill>
                          <a:latin typeface="+mn-lt"/>
                          <a:ea typeface="+mn-ea"/>
                          <a:cs typeface="+mn-cs"/>
                        </a:rPr>
                        <a:t>Status </a:t>
                      </a:r>
                    </a:p>
                  </a:txBody>
                  <a:tcPr marL="68580" marR="68580" marT="0" marB="0">
                    <a:lnB w="38100" cmpd="sng">
                      <a:noFill/>
                    </a:lnB>
                    <a:solidFill>
                      <a:schemeClr val="accent5">
                        <a:lumMod val="75000"/>
                      </a:schemeClr>
                    </a:solidFill>
                  </a:tcPr>
                </a:tc>
                <a:extLst>
                  <a:ext uri="{0D108BD9-81ED-4DB2-BD59-A6C34878D82A}">
                    <a16:rowId xmlns="" xmlns:a16="http://schemas.microsoft.com/office/drawing/2014/main" val="10000"/>
                  </a:ext>
                </a:extLst>
              </a:tr>
              <a:tr h="146789">
                <a:tc gridSpan="4">
                  <a:txBody>
                    <a:bodyPr/>
                    <a:lstStyle/>
                    <a:p>
                      <a:pPr marL="0" marR="0" algn="l" defTabSz="914400" rtl="0" eaLnBrk="1" latinLnBrk="0" hangingPunct="1">
                        <a:lnSpc>
                          <a:spcPct val="107000"/>
                        </a:lnSpc>
                        <a:spcBef>
                          <a:spcPts val="225"/>
                        </a:spcBef>
                        <a:spcAft>
                          <a:spcPts val="225"/>
                        </a:spcAft>
                      </a:pPr>
                      <a:endParaRPr lang="en-US" sz="1400" b="1" kern="1200" dirty="0">
                        <a:solidFill>
                          <a:schemeClr val="dk1"/>
                        </a:solidFill>
                        <a:effectLst/>
                        <a:latin typeface="+mn-lt"/>
                        <a:ea typeface="+mn-ea"/>
                        <a:cs typeface="+mn-cs"/>
                      </a:endParaRPr>
                    </a:p>
                  </a:txBody>
                  <a:tcPr marL="68580" marR="68580" marT="0" marB="0">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l" defTabSz="914400" rtl="0" eaLnBrk="1" latinLnBrk="0" hangingPunct="1">
                        <a:lnSpc>
                          <a:spcPct val="107000"/>
                        </a:lnSpc>
                        <a:spcBef>
                          <a:spcPts val="225"/>
                        </a:spcBef>
                        <a:spcAft>
                          <a:spcPts val="225"/>
                        </a:spcAft>
                      </a:pPr>
                      <a:endParaRPr lang="en-US" sz="1800" kern="1200" dirty="0">
                        <a:solidFill>
                          <a:schemeClr val="dk1"/>
                        </a:solidFill>
                        <a:latin typeface="+mn-lt"/>
                        <a:ea typeface="+mn-ea"/>
                        <a:cs typeface="+mn-cs"/>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pPr marL="0" marR="0" algn="l" defTabSz="914400" rtl="0" eaLnBrk="1" latinLnBrk="0" hangingPunct="1">
                        <a:lnSpc>
                          <a:spcPct val="107000"/>
                        </a:lnSpc>
                        <a:spcBef>
                          <a:spcPts val="225"/>
                        </a:spcBef>
                        <a:spcAft>
                          <a:spcPts val="225"/>
                        </a:spcAft>
                      </a:pPr>
                      <a:endParaRPr lang="en-US" sz="1400" b="1" kern="1200" dirty="0">
                        <a:solidFill>
                          <a:schemeClr val="dk1"/>
                        </a:solidFill>
                        <a:effectLst/>
                        <a:latin typeface="+mn-lt"/>
                        <a:ea typeface="+mn-ea"/>
                        <a:cs typeface="+mn-cs"/>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lang="en-US" sz="1400" b="1" kern="1200" dirty="0">
                        <a:solidFill>
                          <a:srgbClr val="00B050"/>
                        </a:solidFill>
                        <a:effectLst/>
                        <a:latin typeface="+mn-lt"/>
                        <a:ea typeface="+mn-ea"/>
                        <a:cs typeface="+mn-cs"/>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41963148"/>
              </p:ext>
            </p:extLst>
          </p:nvPr>
        </p:nvGraphicFramePr>
        <p:xfrm>
          <a:off x="131548" y="2125162"/>
          <a:ext cx="12060452" cy="3067569"/>
        </p:xfrm>
        <a:graphic>
          <a:graphicData uri="http://schemas.openxmlformats.org/drawingml/2006/table">
            <a:tbl>
              <a:tblPr firstRow="1" bandRow="1"/>
              <a:tblGrid>
                <a:gridCol w="2400300"/>
                <a:gridCol w="6255101"/>
                <a:gridCol w="1184365"/>
                <a:gridCol w="2220686"/>
              </a:tblGrid>
              <a:tr h="1238549">
                <a:tc>
                  <a:txBody>
                    <a:bodyPr/>
                    <a:lstStyle>
                      <a:lvl1pPr marL="0" algn="r" rtl="1" eaLnBrk="1" latinLnBrk="0" hangingPunct="1">
                        <a:defRPr kumimoji="0" b="1" kern="1200">
                          <a:solidFill>
                            <a:schemeClr val="lt1"/>
                          </a:solidFill>
                          <a:latin typeface="Calibri"/>
                        </a:defRPr>
                      </a:lvl1pPr>
                      <a:lvl2pPr marL="457200" algn="r" rtl="1" eaLnBrk="1" latinLnBrk="0" hangingPunct="1">
                        <a:defRPr kumimoji="0" b="1" kern="1200">
                          <a:solidFill>
                            <a:schemeClr val="lt1"/>
                          </a:solidFill>
                          <a:latin typeface="Calibri"/>
                        </a:defRPr>
                      </a:lvl2pPr>
                      <a:lvl3pPr marL="914400" algn="r" rtl="1" eaLnBrk="1" latinLnBrk="0" hangingPunct="1">
                        <a:defRPr kumimoji="0" b="1" kern="1200">
                          <a:solidFill>
                            <a:schemeClr val="lt1"/>
                          </a:solidFill>
                          <a:latin typeface="Calibri"/>
                        </a:defRPr>
                      </a:lvl3pPr>
                      <a:lvl4pPr marL="1371600" algn="r" rtl="1" eaLnBrk="1" latinLnBrk="0" hangingPunct="1">
                        <a:defRPr kumimoji="0" b="1" kern="1200">
                          <a:solidFill>
                            <a:schemeClr val="lt1"/>
                          </a:solidFill>
                          <a:latin typeface="Calibri"/>
                        </a:defRPr>
                      </a:lvl4pPr>
                      <a:lvl5pPr marL="1828800" algn="r" rtl="1" eaLnBrk="1" latinLnBrk="0" hangingPunct="1">
                        <a:defRPr kumimoji="0" b="1" kern="1200">
                          <a:solidFill>
                            <a:schemeClr val="lt1"/>
                          </a:solidFill>
                          <a:latin typeface="Calibri"/>
                        </a:defRPr>
                      </a:lvl5pPr>
                      <a:lvl6pPr marL="2286000" algn="r" rtl="1" eaLnBrk="1" latinLnBrk="0" hangingPunct="1">
                        <a:defRPr kumimoji="0" b="1" kern="1200">
                          <a:solidFill>
                            <a:schemeClr val="lt1"/>
                          </a:solidFill>
                          <a:latin typeface="Calibri"/>
                        </a:defRPr>
                      </a:lvl6pPr>
                      <a:lvl7pPr marL="2743200" algn="r" rtl="1" eaLnBrk="1" latinLnBrk="0" hangingPunct="1">
                        <a:defRPr kumimoji="0" b="1" kern="1200">
                          <a:solidFill>
                            <a:schemeClr val="lt1"/>
                          </a:solidFill>
                          <a:latin typeface="Calibri"/>
                        </a:defRPr>
                      </a:lvl7pPr>
                      <a:lvl8pPr marL="3200400" algn="r" rtl="1" eaLnBrk="1" latinLnBrk="0" hangingPunct="1">
                        <a:defRPr kumimoji="0" b="1" kern="1200">
                          <a:solidFill>
                            <a:schemeClr val="lt1"/>
                          </a:solidFill>
                          <a:latin typeface="Calibri"/>
                        </a:defRPr>
                      </a:lvl8pPr>
                      <a:lvl9pPr marL="3657600" algn="r" rtl="1" eaLnBrk="1" latinLnBrk="0" hangingPunct="1">
                        <a:defRPr kumimoji="0" b="1" kern="1200">
                          <a:solidFill>
                            <a:schemeClr val="lt1"/>
                          </a:solidFill>
                          <a:latin typeface="Calibri"/>
                        </a:defRPr>
                      </a:lvl9p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200" b="1" kern="1200" dirty="0" smtClean="0">
                          <a:solidFill>
                            <a:schemeClr val="tx1"/>
                          </a:solidFill>
                          <a:latin typeface="Calibri"/>
                          <a:ea typeface="+mn-ea"/>
                          <a:cs typeface="+mn-cs"/>
                        </a:rPr>
                        <a:t>Pre transplant workup is a routine investigations for all patients undergoing transplantation, the review and clearance are being done by pre transplant committee. And the pre transplant checklist of the investigation are reviewed in the committee only.</a:t>
                      </a:r>
                    </a:p>
                    <a:p>
                      <a:pPr algn="l"/>
                      <a:endParaRPr lang="en-US" sz="1200" dirty="0" smtClean="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r" rtl="1" eaLnBrk="1" latinLnBrk="0" hangingPunct="1">
                        <a:defRPr kumimoji="0" b="1" kern="1200">
                          <a:solidFill>
                            <a:schemeClr val="lt1"/>
                          </a:solidFill>
                          <a:latin typeface="Calibri"/>
                        </a:defRPr>
                      </a:lvl1pPr>
                      <a:lvl2pPr marL="457200" algn="r" rtl="1" eaLnBrk="1" latinLnBrk="0" hangingPunct="1">
                        <a:defRPr kumimoji="0" b="1" kern="1200">
                          <a:solidFill>
                            <a:schemeClr val="lt1"/>
                          </a:solidFill>
                          <a:latin typeface="Calibri"/>
                        </a:defRPr>
                      </a:lvl2pPr>
                      <a:lvl3pPr marL="914400" algn="r" rtl="1" eaLnBrk="1" latinLnBrk="0" hangingPunct="1">
                        <a:defRPr kumimoji="0" b="1" kern="1200">
                          <a:solidFill>
                            <a:schemeClr val="lt1"/>
                          </a:solidFill>
                          <a:latin typeface="Calibri"/>
                        </a:defRPr>
                      </a:lvl3pPr>
                      <a:lvl4pPr marL="1371600" algn="r" rtl="1" eaLnBrk="1" latinLnBrk="0" hangingPunct="1">
                        <a:defRPr kumimoji="0" b="1" kern="1200">
                          <a:solidFill>
                            <a:schemeClr val="lt1"/>
                          </a:solidFill>
                          <a:latin typeface="Calibri"/>
                        </a:defRPr>
                      </a:lvl4pPr>
                      <a:lvl5pPr marL="1828800" algn="r" rtl="1" eaLnBrk="1" latinLnBrk="0" hangingPunct="1">
                        <a:defRPr kumimoji="0" b="1" kern="1200">
                          <a:solidFill>
                            <a:schemeClr val="lt1"/>
                          </a:solidFill>
                          <a:latin typeface="Calibri"/>
                        </a:defRPr>
                      </a:lvl5pPr>
                      <a:lvl6pPr marL="2286000" algn="r" rtl="1" eaLnBrk="1" latinLnBrk="0" hangingPunct="1">
                        <a:defRPr kumimoji="0" b="1" kern="1200">
                          <a:solidFill>
                            <a:schemeClr val="lt1"/>
                          </a:solidFill>
                          <a:latin typeface="Calibri"/>
                        </a:defRPr>
                      </a:lvl6pPr>
                      <a:lvl7pPr marL="2743200" algn="r" rtl="1" eaLnBrk="1" latinLnBrk="0" hangingPunct="1">
                        <a:defRPr kumimoji="0" b="1" kern="1200">
                          <a:solidFill>
                            <a:schemeClr val="lt1"/>
                          </a:solidFill>
                          <a:latin typeface="Calibri"/>
                        </a:defRPr>
                      </a:lvl7pPr>
                      <a:lvl8pPr marL="3200400" algn="r" rtl="1" eaLnBrk="1" latinLnBrk="0" hangingPunct="1">
                        <a:defRPr kumimoji="0" b="1" kern="1200">
                          <a:solidFill>
                            <a:schemeClr val="lt1"/>
                          </a:solidFill>
                          <a:latin typeface="Calibri"/>
                        </a:defRPr>
                      </a:lvl8pPr>
                      <a:lvl9pPr marL="3657600" algn="r" rtl="1" eaLnBrk="1" latinLnBrk="0" hangingPunct="1">
                        <a:defRPr kumimoji="0" b="1" kern="1200">
                          <a:solidFill>
                            <a:schemeClr val="lt1"/>
                          </a:solidFill>
                          <a:latin typeface="Calibri"/>
                        </a:defRPr>
                      </a:lvl9pPr>
                    </a:lstStyle>
                    <a:p>
                      <a:pPr marL="0" algn="l" defTabSz="914400" rtl="0" eaLnBrk="1" latinLnBrk="0" hangingPunct="1"/>
                      <a:r>
                        <a:rPr lang="en-US" sz="1200" b="0" kern="1200" dirty="0" smtClean="0">
                          <a:solidFill>
                            <a:schemeClr val="tx1"/>
                          </a:solidFill>
                          <a:latin typeface="+mn-lt"/>
                          <a:ea typeface="+mn-ea"/>
                          <a:cs typeface="+mn-cs"/>
                        </a:rPr>
                        <a:t>1. Develop pre transplant checklist with the following criteria: test ordered, test done, test reviewed and signed by Physician, and the results are documented. With extended plan to build this checklist in ICIS.</a:t>
                      </a:r>
                    </a:p>
                    <a:p>
                      <a:pPr marL="0" algn="l" defTabSz="914400" rtl="0" eaLnBrk="1" latinLnBrk="0" hangingPunct="1"/>
                      <a:endParaRPr lang="en-US" sz="1200" b="0" kern="1200" dirty="0" smtClean="0">
                        <a:solidFill>
                          <a:schemeClr val="tx1"/>
                        </a:solidFill>
                        <a:latin typeface="+mn-lt"/>
                        <a:ea typeface="+mn-ea"/>
                        <a:cs typeface="+mn-cs"/>
                      </a:endParaRPr>
                    </a:p>
                    <a:p>
                      <a:pPr marL="0" algn="l" defTabSz="914400" rtl="0" eaLnBrk="1" latinLnBrk="0" hangingPunct="1"/>
                      <a:r>
                        <a:rPr lang="en-US" sz="1200" b="0" kern="1200" dirty="0" smtClean="0">
                          <a:solidFill>
                            <a:schemeClr val="tx1"/>
                          </a:solidFill>
                          <a:latin typeface="+mn-lt"/>
                          <a:ea typeface="+mn-ea"/>
                          <a:cs typeface="+mn-cs"/>
                        </a:rPr>
                        <a:t>2. Develop scope of service for of Transplant Coordinator to reinforce their functions and duties</a:t>
                      </a:r>
                    </a:p>
                    <a:p>
                      <a:pPr marL="0" algn="l" defTabSz="914400" rtl="0" eaLnBrk="1" latinLnBrk="0" hangingPunct="1"/>
                      <a:endParaRPr lang="en-US" sz="1200" b="0" kern="1200" dirty="0" smtClean="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r" rtl="1" eaLnBrk="1" latinLnBrk="0" hangingPunct="1">
                        <a:defRPr kumimoji="0" b="1" kern="1200">
                          <a:solidFill>
                            <a:schemeClr val="lt1"/>
                          </a:solidFill>
                          <a:latin typeface="Calibri"/>
                        </a:defRPr>
                      </a:lvl1pPr>
                      <a:lvl2pPr marL="457200" algn="r" rtl="1" eaLnBrk="1" latinLnBrk="0" hangingPunct="1">
                        <a:defRPr kumimoji="0" b="1" kern="1200">
                          <a:solidFill>
                            <a:schemeClr val="lt1"/>
                          </a:solidFill>
                          <a:latin typeface="Calibri"/>
                        </a:defRPr>
                      </a:lvl2pPr>
                      <a:lvl3pPr marL="914400" algn="r" rtl="1" eaLnBrk="1" latinLnBrk="0" hangingPunct="1">
                        <a:defRPr kumimoji="0" b="1" kern="1200">
                          <a:solidFill>
                            <a:schemeClr val="lt1"/>
                          </a:solidFill>
                          <a:latin typeface="Calibri"/>
                        </a:defRPr>
                      </a:lvl3pPr>
                      <a:lvl4pPr marL="1371600" algn="r" rtl="1" eaLnBrk="1" latinLnBrk="0" hangingPunct="1">
                        <a:defRPr kumimoji="0" b="1" kern="1200">
                          <a:solidFill>
                            <a:schemeClr val="lt1"/>
                          </a:solidFill>
                          <a:latin typeface="Calibri"/>
                        </a:defRPr>
                      </a:lvl4pPr>
                      <a:lvl5pPr marL="1828800" algn="r" rtl="1" eaLnBrk="1" latinLnBrk="0" hangingPunct="1">
                        <a:defRPr kumimoji="0" b="1" kern="1200">
                          <a:solidFill>
                            <a:schemeClr val="lt1"/>
                          </a:solidFill>
                          <a:latin typeface="Calibri"/>
                        </a:defRPr>
                      </a:lvl5pPr>
                      <a:lvl6pPr marL="2286000" algn="r" rtl="1" eaLnBrk="1" latinLnBrk="0" hangingPunct="1">
                        <a:defRPr kumimoji="0" b="1" kern="1200">
                          <a:solidFill>
                            <a:schemeClr val="lt1"/>
                          </a:solidFill>
                          <a:latin typeface="Calibri"/>
                        </a:defRPr>
                      </a:lvl6pPr>
                      <a:lvl7pPr marL="2743200" algn="r" rtl="1" eaLnBrk="1" latinLnBrk="0" hangingPunct="1">
                        <a:defRPr kumimoji="0" b="1" kern="1200">
                          <a:solidFill>
                            <a:schemeClr val="lt1"/>
                          </a:solidFill>
                          <a:latin typeface="Calibri"/>
                        </a:defRPr>
                      </a:lvl7pPr>
                      <a:lvl8pPr marL="3200400" algn="r" rtl="1" eaLnBrk="1" latinLnBrk="0" hangingPunct="1">
                        <a:defRPr kumimoji="0" b="1" kern="1200">
                          <a:solidFill>
                            <a:schemeClr val="lt1"/>
                          </a:solidFill>
                          <a:latin typeface="Calibri"/>
                        </a:defRPr>
                      </a:lvl8pPr>
                      <a:lvl9pPr marL="3657600" algn="r" rtl="1" eaLnBrk="1" latinLnBrk="0" hangingPunct="1">
                        <a:defRPr kumimoji="0" b="1" kern="1200">
                          <a:solidFill>
                            <a:schemeClr val="lt1"/>
                          </a:solidFill>
                          <a:latin typeface="Calibri"/>
                        </a:defRPr>
                      </a:lvl9pPr>
                    </a:lstStyle>
                    <a:p>
                      <a:pPr marL="0" algn="l" defTabSz="914400" rtl="0" eaLnBrk="1" latinLnBrk="0" hangingPunct="1"/>
                      <a:r>
                        <a:rPr lang="en-US" sz="1200" b="0" kern="1200" dirty="0" smtClean="0">
                          <a:solidFill>
                            <a:schemeClr val="tx1"/>
                          </a:solidFill>
                          <a:latin typeface="+mn-lt"/>
                          <a:ea typeface="+mn-ea"/>
                          <a:cs typeface="+mn-cs"/>
                        </a:rPr>
                        <a:t>Internal</a:t>
                      </a:r>
                      <a:r>
                        <a:rPr lang="en-US" sz="1200" b="0" kern="1200" baseline="0" dirty="0" smtClean="0">
                          <a:solidFill>
                            <a:schemeClr val="tx1"/>
                          </a:solidFill>
                          <a:latin typeface="+mn-lt"/>
                          <a:ea typeface="+mn-ea"/>
                          <a:cs typeface="+mn-cs"/>
                        </a:rPr>
                        <a:t> Medicine</a:t>
                      </a:r>
                    </a:p>
                    <a:p>
                      <a:pPr marL="0" algn="l" defTabSz="914400" rtl="0" eaLnBrk="1" latinLnBrk="0" hangingPunct="1"/>
                      <a:endParaRPr lang="en-US" sz="1200" b="0" kern="1200" baseline="0" dirty="0" smtClean="0">
                        <a:solidFill>
                          <a:schemeClr val="tx1"/>
                        </a:solidFill>
                        <a:latin typeface="+mn-lt"/>
                        <a:ea typeface="+mn-ea"/>
                        <a:cs typeface="+mn-cs"/>
                      </a:endParaRPr>
                    </a:p>
                    <a:p>
                      <a:pPr marL="0" algn="l" defTabSz="914400" rtl="0" eaLnBrk="1" latinLnBrk="0" hangingPunct="1"/>
                      <a:endParaRPr lang="en-US" sz="12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0" kern="1200" dirty="0" smtClean="0">
                          <a:solidFill>
                            <a:schemeClr val="tx1"/>
                          </a:solidFill>
                          <a:latin typeface="Calibri"/>
                          <a:ea typeface="+mn-ea"/>
                          <a:cs typeface="+mn-cs"/>
                        </a:rPr>
                        <a:t>Internal</a:t>
                      </a:r>
                      <a:r>
                        <a:rPr kumimoji="0" lang="en-US" sz="1200" b="0" kern="1200" baseline="0" dirty="0" smtClean="0">
                          <a:solidFill>
                            <a:schemeClr val="tx1"/>
                          </a:solidFill>
                          <a:latin typeface="Calibri"/>
                          <a:ea typeface="+mn-ea"/>
                          <a:cs typeface="+mn-cs"/>
                        </a:rPr>
                        <a:t> Medicine</a:t>
                      </a:r>
                      <a:endParaRPr kumimoji="0" lang="en-US" sz="1200" b="0" kern="1200" dirty="0" smtClean="0">
                        <a:solidFill>
                          <a:schemeClr val="tx1"/>
                        </a:solidFill>
                        <a:latin typeface="Calibri"/>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r" rtl="1" eaLnBrk="1" latinLnBrk="0" hangingPunct="1">
                        <a:defRPr kumimoji="0" b="1" kern="1200">
                          <a:solidFill>
                            <a:schemeClr val="lt1"/>
                          </a:solidFill>
                          <a:latin typeface="Calibri"/>
                        </a:defRPr>
                      </a:lvl1pPr>
                      <a:lvl2pPr marL="457200" algn="r" rtl="1" eaLnBrk="1" latinLnBrk="0" hangingPunct="1">
                        <a:defRPr kumimoji="0" b="1" kern="1200">
                          <a:solidFill>
                            <a:schemeClr val="lt1"/>
                          </a:solidFill>
                          <a:latin typeface="Calibri"/>
                        </a:defRPr>
                      </a:lvl2pPr>
                      <a:lvl3pPr marL="914400" algn="r" rtl="1" eaLnBrk="1" latinLnBrk="0" hangingPunct="1">
                        <a:defRPr kumimoji="0" b="1" kern="1200">
                          <a:solidFill>
                            <a:schemeClr val="lt1"/>
                          </a:solidFill>
                          <a:latin typeface="Calibri"/>
                        </a:defRPr>
                      </a:lvl3pPr>
                      <a:lvl4pPr marL="1371600" algn="r" rtl="1" eaLnBrk="1" latinLnBrk="0" hangingPunct="1">
                        <a:defRPr kumimoji="0" b="1" kern="1200">
                          <a:solidFill>
                            <a:schemeClr val="lt1"/>
                          </a:solidFill>
                          <a:latin typeface="Calibri"/>
                        </a:defRPr>
                      </a:lvl4pPr>
                      <a:lvl5pPr marL="1828800" algn="r" rtl="1" eaLnBrk="1" latinLnBrk="0" hangingPunct="1">
                        <a:defRPr kumimoji="0" b="1" kern="1200">
                          <a:solidFill>
                            <a:schemeClr val="lt1"/>
                          </a:solidFill>
                          <a:latin typeface="Calibri"/>
                        </a:defRPr>
                      </a:lvl5pPr>
                      <a:lvl6pPr marL="2286000" algn="r" rtl="1" eaLnBrk="1" latinLnBrk="0" hangingPunct="1">
                        <a:defRPr kumimoji="0" b="1" kern="1200">
                          <a:solidFill>
                            <a:schemeClr val="lt1"/>
                          </a:solidFill>
                          <a:latin typeface="Calibri"/>
                        </a:defRPr>
                      </a:lvl6pPr>
                      <a:lvl7pPr marL="2743200" algn="r" rtl="1" eaLnBrk="1" latinLnBrk="0" hangingPunct="1">
                        <a:defRPr kumimoji="0" b="1" kern="1200">
                          <a:solidFill>
                            <a:schemeClr val="lt1"/>
                          </a:solidFill>
                          <a:latin typeface="Calibri"/>
                        </a:defRPr>
                      </a:lvl7pPr>
                      <a:lvl8pPr marL="3200400" algn="r" rtl="1" eaLnBrk="1" latinLnBrk="0" hangingPunct="1">
                        <a:defRPr kumimoji="0" b="1" kern="1200">
                          <a:solidFill>
                            <a:schemeClr val="lt1"/>
                          </a:solidFill>
                          <a:latin typeface="Calibri"/>
                        </a:defRPr>
                      </a:lvl8pPr>
                      <a:lvl9pPr marL="3657600" algn="r" rtl="1" eaLnBrk="1" latinLnBrk="0" hangingPunct="1">
                        <a:defRPr kumimoji="0" b="1" kern="1200">
                          <a:solidFill>
                            <a:schemeClr val="lt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0" kern="1200" dirty="0" smtClean="0">
                          <a:solidFill>
                            <a:srgbClr val="FF0000"/>
                          </a:solidFill>
                          <a:latin typeface="Calibri"/>
                          <a:ea typeface="+mn-ea"/>
                          <a:cs typeface="+mn-cs"/>
                        </a:rPr>
                        <a:t>Ongoing</a:t>
                      </a:r>
                    </a:p>
                    <a:p>
                      <a:pPr marL="0" algn="l" defTabSz="914400" rtl="0" eaLnBrk="1" latinLnBrk="0" hangingPunct="1"/>
                      <a:endParaRPr lang="en-US" sz="1200" b="0" kern="1200" dirty="0" smtClean="0">
                        <a:solidFill>
                          <a:schemeClr val="tx1"/>
                        </a:solidFill>
                        <a:latin typeface="+mn-lt"/>
                        <a:ea typeface="+mn-ea"/>
                        <a:cs typeface="+mn-cs"/>
                      </a:endParaRPr>
                    </a:p>
                    <a:p>
                      <a:pPr marL="0" algn="l" defTabSz="914400" rtl="0" eaLnBrk="1" latinLnBrk="0" hangingPunct="1"/>
                      <a:endParaRPr lang="en-US" sz="1200" b="0" kern="1200" dirty="0" smtClean="0">
                        <a:solidFill>
                          <a:schemeClr val="tx1"/>
                        </a:solidFill>
                        <a:latin typeface="+mn-lt"/>
                        <a:ea typeface="+mn-ea"/>
                        <a:cs typeface="+mn-cs"/>
                      </a:endParaRPr>
                    </a:p>
                    <a:p>
                      <a:pPr marL="0" algn="l" defTabSz="914400" rtl="0" eaLnBrk="1" latinLnBrk="0" hangingPunct="1"/>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0" kern="1200" dirty="0" smtClean="0">
                          <a:solidFill>
                            <a:srgbClr val="FF0000"/>
                          </a:solidFill>
                          <a:latin typeface="Calibri"/>
                          <a:ea typeface="+mn-ea"/>
                          <a:cs typeface="+mn-cs"/>
                        </a:rPr>
                        <a:t>Ongoing</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r>
              <a:tr h="1330209">
                <a:tc>
                  <a:txBody>
                    <a:bodyPr/>
                    <a:lstStyle/>
                    <a:p>
                      <a:pPr algn="l"/>
                      <a:r>
                        <a:rPr kumimoji="0" lang="en-US" sz="1200" b="1" kern="1200" dirty="0" smtClean="0">
                          <a:solidFill>
                            <a:schemeClr val="tx1"/>
                          </a:solidFill>
                          <a:latin typeface="Calibri"/>
                          <a:ea typeface="+mn-ea"/>
                          <a:cs typeface="+mn-cs"/>
                        </a:rPr>
                        <a:t>The ECHO Report is in </a:t>
                      </a:r>
                      <a:r>
                        <a:rPr kumimoji="0" lang="en-US" sz="1200" b="1" kern="1200" dirty="0" err="1" smtClean="0">
                          <a:solidFill>
                            <a:schemeClr val="tx1"/>
                          </a:solidFill>
                          <a:latin typeface="Calibri"/>
                          <a:ea typeface="+mn-ea"/>
                          <a:cs typeface="+mn-cs"/>
                        </a:rPr>
                        <a:t>Heartnet</a:t>
                      </a:r>
                      <a:r>
                        <a:rPr kumimoji="0" lang="en-US" sz="1200" b="1" kern="1200" dirty="0" smtClean="0">
                          <a:solidFill>
                            <a:schemeClr val="tx1"/>
                          </a:solidFill>
                          <a:latin typeface="Calibri"/>
                          <a:ea typeface="+mn-ea"/>
                          <a:cs typeface="+mn-cs"/>
                        </a:rPr>
                        <a:t> “ICIS” and cannot be reviewed or seen in </a:t>
                      </a:r>
                      <a:r>
                        <a:rPr kumimoji="0" lang="en-US" sz="1200" b="1" kern="1200" dirty="0" err="1" smtClean="0">
                          <a:solidFill>
                            <a:schemeClr val="tx1"/>
                          </a:solidFill>
                          <a:latin typeface="Calibri"/>
                          <a:ea typeface="+mn-ea"/>
                          <a:cs typeface="+mn-cs"/>
                        </a:rPr>
                        <a:t>iview</a:t>
                      </a:r>
                      <a:r>
                        <a:rPr kumimoji="0" lang="en-US" sz="1200" b="1" kern="1200" dirty="0" smtClean="0">
                          <a:solidFill>
                            <a:schemeClr val="tx1"/>
                          </a:solidFill>
                          <a:latin typeface="Calibri"/>
                          <a:ea typeface="+mn-ea"/>
                          <a:cs typeface="+mn-cs"/>
                        </a:rPr>
                        <a:t>, document viewing, or </a:t>
                      </a:r>
                      <a:r>
                        <a:rPr kumimoji="0" lang="en-US" sz="1200" b="1" kern="1200" dirty="0" err="1" smtClean="0">
                          <a:solidFill>
                            <a:schemeClr val="tx1"/>
                          </a:solidFill>
                          <a:latin typeface="Calibri"/>
                          <a:ea typeface="+mn-ea"/>
                          <a:cs typeface="+mn-cs"/>
                        </a:rPr>
                        <a:t>flowsheet</a:t>
                      </a:r>
                      <a:r>
                        <a:rPr kumimoji="0" lang="en-US" sz="1200" b="1" kern="1200" dirty="0" smtClean="0">
                          <a:solidFill>
                            <a:schemeClr val="tx1"/>
                          </a:solidFill>
                          <a:latin typeface="Calibri"/>
                          <a:ea typeface="+mn-ea"/>
                          <a:cs typeface="+mn-cs"/>
                        </a:rPr>
                        <a:t> in “ICIS”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p>
                      <a:pPr marL="0" algn="l" defTabSz="914400" rtl="0" eaLnBrk="1" latinLnBrk="0" hangingPunct="1"/>
                      <a:r>
                        <a:rPr kumimoji="0" lang="en-US" sz="1200" b="0" kern="1200" dirty="0" smtClean="0">
                          <a:solidFill>
                            <a:schemeClr val="tx1"/>
                          </a:solidFill>
                          <a:latin typeface="+mn-lt"/>
                          <a:ea typeface="+mn-ea"/>
                          <a:cs typeface="+mn-cs"/>
                        </a:rPr>
                        <a:t>3. Integrated </a:t>
                      </a:r>
                      <a:r>
                        <a:rPr kumimoji="0" lang="en-US" sz="1200" b="0" kern="1200" dirty="0" err="1" smtClean="0">
                          <a:solidFill>
                            <a:schemeClr val="tx1"/>
                          </a:solidFill>
                          <a:latin typeface="+mn-lt"/>
                          <a:ea typeface="+mn-ea"/>
                          <a:cs typeface="+mn-cs"/>
                        </a:rPr>
                        <a:t>Heartnet</a:t>
                      </a:r>
                      <a:r>
                        <a:rPr kumimoji="0" lang="en-US" sz="1200" b="0" kern="1200" dirty="0" smtClean="0">
                          <a:solidFill>
                            <a:schemeClr val="tx1"/>
                          </a:solidFill>
                          <a:latin typeface="+mn-lt"/>
                          <a:ea typeface="+mn-ea"/>
                          <a:cs typeface="+mn-cs"/>
                        </a:rPr>
                        <a:t> ECHO reports with Power chart, and the report should be visible and accessed from flow sheet</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0" kern="1200" dirty="0" smtClean="0">
                          <a:solidFill>
                            <a:schemeClr val="tx1"/>
                          </a:solidFill>
                          <a:latin typeface="Calibri"/>
                          <a:ea typeface="+mn-ea"/>
                          <a:cs typeface="+mn-cs"/>
                        </a:rPr>
                        <a:t>HITA</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0" kern="1200" dirty="0" smtClean="0">
                          <a:solidFill>
                            <a:srgbClr val="FF0000"/>
                          </a:solidFill>
                          <a:latin typeface="Calibri"/>
                          <a:ea typeface="+mn-ea"/>
                          <a:cs typeface="+mn-cs"/>
                        </a:rPr>
                        <a:t>Pending</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6993102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834" y="354875"/>
            <a:ext cx="10396882" cy="1151965"/>
          </a:xfrm>
          <a:prstGeom prst="rect">
            <a:avLst/>
          </a:prstGeom>
        </p:spPr>
        <p:txBody>
          <a:bodyPr/>
          <a:lstStyle>
            <a:lvl1pPr algn="l" rtl="1" eaLnBrk="1" fontAlgn="base" hangingPunct="1">
              <a:spcBef>
                <a:spcPct val="0"/>
              </a:spcBef>
              <a:spcAft>
                <a:spcPct val="0"/>
              </a:spcAft>
              <a:defRPr sz="4000" kern="1200">
                <a:solidFill>
                  <a:schemeClr val="tx2"/>
                </a:solidFill>
                <a:latin typeface="+mj-lt"/>
                <a:ea typeface="+mj-ea"/>
                <a:cs typeface="+mj-cs"/>
              </a:defRPr>
            </a:lvl1pPr>
            <a:lvl2pPr algn="l" rtl="1" eaLnBrk="1" fontAlgn="base" hangingPunct="1">
              <a:spcBef>
                <a:spcPct val="0"/>
              </a:spcBef>
              <a:spcAft>
                <a:spcPct val="0"/>
              </a:spcAft>
              <a:defRPr sz="4000">
                <a:solidFill>
                  <a:schemeClr val="tx2"/>
                </a:solidFill>
                <a:latin typeface="Calibri" pitchFamily="34" charset="0"/>
              </a:defRPr>
            </a:lvl2pPr>
            <a:lvl3pPr algn="l" rtl="1" eaLnBrk="1" fontAlgn="base" hangingPunct="1">
              <a:spcBef>
                <a:spcPct val="0"/>
              </a:spcBef>
              <a:spcAft>
                <a:spcPct val="0"/>
              </a:spcAft>
              <a:defRPr sz="4000">
                <a:solidFill>
                  <a:schemeClr val="tx2"/>
                </a:solidFill>
                <a:latin typeface="Calibri" pitchFamily="34" charset="0"/>
              </a:defRPr>
            </a:lvl3pPr>
            <a:lvl4pPr algn="l" rtl="1" eaLnBrk="1" fontAlgn="base" hangingPunct="1">
              <a:spcBef>
                <a:spcPct val="0"/>
              </a:spcBef>
              <a:spcAft>
                <a:spcPct val="0"/>
              </a:spcAft>
              <a:defRPr sz="4000">
                <a:solidFill>
                  <a:schemeClr val="tx2"/>
                </a:solidFill>
                <a:latin typeface="Calibri" pitchFamily="34" charset="0"/>
              </a:defRPr>
            </a:lvl4pPr>
            <a:lvl5pPr algn="l" rtl="1" eaLnBrk="1" fontAlgn="base" hangingPunct="1">
              <a:spcBef>
                <a:spcPct val="0"/>
              </a:spcBef>
              <a:spcAft>
                <a:spcPct val="0"/>
              </a:spcAft>
              <a:defRPr sz="4000">
                <a:solidFill>
                  <a:schemeClr val="tx2"/>
                </a:solidFill>
                <a:latin typeface="Calibri" pitchFamily="34" charset="0"/>
              </a:defRPr>
            </a:lvl5pPr>
            <a:lvl6pPr marL="457200" algn="l" rtl="1" eaLnBrk="1" fontAlgn="base" hangingPunct="1">
              <a:spcBef>
                <a:spcPct val="0"/>
              </a:spcBef>
              <a:spcAft>
                <a:spcPct val="0"/>
              </a:spcAft>
              <a:defRPr sz="4000">
                <a:solidFill>
                  <a:schemeClr val="tx2"/>
                </a:solidFill>
                <a:latin typeface="Calibri" pitchFamily="34" charset="0"/>
              </a:defRPr>
            </a:lvl6pPr>
            <a:lvl7pPr marL="914400" algn="l" rtl="1" eaLnBrk="1" fontAlgn="base" hangingPunct="1">
              <a:spcBef>
                <a:spcPct val="0"/>
              </a:spcBef>
              <a:spcAft>
                <a:spcPct val="0"/>
              </a:spcAft>
              <a:defRPr sz="4000">
                <a:solidFill>
                  <a:schemeClr val="tx2"/>
                </a:solidFill>
                <a:latin typeface="Calibri" pitchFamily="34" charset="0"/>
              </a:defRPr>
            </a:lvl7pPr>
            <a:lvl8pPr marL="1371600" algn="l" rtl="1" eaLnBrk="1" fontAlgn="base" hangingPunct="1">
              <a:spcBef>
                <a:spcPct val="0"/>
              </a:spcBef>
              <a:spcAft>
                <a:spcPct val="0"/>
              </a:spcAft>
              <a:defRPr sz="4000">
                <a:solidFill>
                  <a:schemeClr val="tx2"/>
                </a:solidFill>
                <a:latin typeface="Calibri" pitchFamily="34" charset="0"/>
              </a:defRPr>
            </a:lvl8pPr>
            <a:lvl9pPr marL="1828800" algn="l" rtl="1" eaLnBrk="1" fontAlgn="base" hangingPunct="1">
              <a:spcBef>
                <a:spcPct val="0"/>
              </a:spcBef>
              <a:spcAft>
                <a:spcPct val="0"/>
              </a:spcAft>
              <a:defRPr sz="4000">
                <a:solidFill>
                  <a:schemeClr val="tx2"/>
                </a:solidFill>
                <a:latin typeface="Calibri" pitchFamily="34" charset="0"/>
              </a:defRPr>
            </a:lvl9pPr>
          </a:lstStyle>
          <a:p>
            <a:pPr defTabSz="914400"/>
            <a:r>
              <a:rPr lang="en-US" sz="3200" dirty="0"/>
              <a:t>Jeddah </a:t>
            </a:r>
            <a:r>
              <a:rPr lang="en-US" sz="3200" dirty="0" smtClean="0"/>
              <a:t>RCA </a:t>
            </a:r>
            <a:r>
              <a:rPr lang="en-US" sz="1600" dirty="0" smtClean="0"/>
              <a:t>Cont. </a:t>
            </a:r>
            <a:endParaRPr lang="en-US" sz="1600" dirty="0"/>
          </a:p>
        </p:txBody>
      </p:sp>
      <p:graphicFrame>
        <p:nvGraphicFramePr>
          <p:cNvPr id="5" name="Content Placeholder 6"/>
          <p:cNvGraphicFramePr>
            <a:graphicFrameLocks/>
          </p:cNvGraphicFramePr>
          <p:nvPr>
            <p:extLst>
              <p:ext uri="{D42A27DB-BD31-4B8C-83A1-F6EECF244321}">
                <p14:modId xmlns:p14="http://schemas.microsoft.com/office/powerpoint/2010/main" val="3500809554"/>
              </p:ext>
            </p:extLst>
          </p:nvPr>
        </p:nvGraphicFramePr>
        <p:xfrm>
          <a:off x="74839" y="1456795"/>
          <a:ext cx="12030075" cy="837883"/>
        </p:xfrm>
        <a:graphic>
          <a:graphicData uri="http://schemas.openxmlformats.org/drawingml/2006/table">
            <a:tbl>
              <a:tblPr firstRow="1" bandRow="1">
                <a:tableStyleId>{5C22544A-7EE6-4342-B048-85BDC9FD1C3A}</a:tableStyleId>
              </a:tblPr>
              <a:tblGrid>
                <a:gridCol w="2406015">
                  <a:extLst>
                    <a:ext uri="{9D8B030D-6E8A-4147-A177-3AD203B41FA5}">
                      <a16:colId xmlns="" xmlns:a16="http://schemas.microsoft.com/office/drawing/2014/main" val="20000"/>
                    </a:ext>
                  </a:extLst>
                </a:gridCol>
                <a:gridCol w="6290310">
                  <a:extLst>
                    <a:ext uri="{9D8B030D-6E8A-4147-A177-3AD203B41FA5}">
                      <a16:colId xmlns="" xmlns:a16="http://schemas.microsoft.com/office/drawing/2014/main" val="20001"/>
                    </a:ext>
                  </a:extLst>
                </a:gridCol>
                <a:gridCol w="1181100">
                  <a:extLst>
                    <a:ext uri="{9D8B030D-6E8A-4147-A177-3AD203B41FA5}">
                      <a16:colId xmlns="" xmlns:a16="http://schemas.microsoft.com/office/drawing/2014/main" val="20002"/>
                    </a:ext>
                  </a:extLst>
                </a:gridCol>
                <a:gridCol w="2152650">
                  <a:extLst>
                    <a:ext uri="{9D8B030D-6E8A-4147-A177-3AD203B41FA5}">
                      <a16:colId xmlns="" xmlns:a16="http://schemas.microsoft.com/office/drawing/2014/main" val="20003"/>
                    </a:ext>
                  </a:extLst>
                </a:gridCol>
              </a:tblGrid>
              <a:tr h="429602">
                <a:tc>
                  <a:txBody>
                    <a:bodyPr/>
                    <a:lstStyle/>
                    <a:p>
                      <a:pPr marL="0" marR="0" algn="l" defTabSz="914400" rtl="0" eaLnBrk="1" latinLnBrk="0" hangingPunct="1">
                        <a:lnSpc>
                          <a:spcPts val="1200"/>
                        </a:lnSpc>
                        <a:spcBef>
                          <a:spcPts val="300"/>
                        </a:spcBef>
                        <a:spcAft>
                          <a:spcPts val="300"/>
                        </a:spcAft>
                      </a:pPr>
                      <a:endParaRPr lang="en-US" sz="2000" b="1" kern="1200" dirty="0">
                        <a:solidFill>
                          <a:schemeClr val="lt1"/>
                        </a:solidFill>
                        <a:latin typeface="+mn-lt"/>
                        <a:ea typeface="+mn-ea"/>
                        <a:cs typeface="+mn-cs"/>
                      </a:endParaRPr>
                    </a:p>
                    <a:p>
                      <a:pPr marL="0" marR="0" algn="l" defTabSz="914400" rtl="0" eaLnBrk="1" latinLnBrk="0" hangingPunct="1">
                        <a:lnSpc>
                          <a:spcPts val="1200"/>
                        </a:lnSpc>
                        <a:spcBef>
                          <a:spcPts val="300"/>
                        </a:spcBef>
                        <a:spcAft>
                          <a:spcPts val="300"/>
                        </a:spcAft>
                      </a:pPr>
                      <a:r>
                        <a:rPr lang="en-US" sz="2000" b="1" kern="1200" dirty="0">
                          <a:solidFill>
                            <a:schemeClr val="lt1"/>
                          </a:solidFill>
                          <a:latin typeface="+mn-lt"/>
                          <a:ea typeface="+mn-ea"/>
                          <a:cs typeface="+mn-cs"/>
                        </a:rPr>
                        <a:t>Root Causes</a:t>
                      </a:r>
                    </a:p>
                    <a:p>
                      <a:pPr marL="0" marR="0" algn="l" defTabSz="914400" rtl="0" eaLnBrk="1" latinLnBrk="0" hangingPunct="1">
                        <a:lnSpc>
                          <a:spcPts val="1200"/>
                        </a:lnSpc>
                        <a:spcBef>
                          <a:spcPts val="300"/>
                        </a:spcBef>
                        <a:spcAft>
                          <a:spcPts val="300"/>
                        </a:spcAft>
                      </a:pPr>
                      <a:r>
                        <a:rPr lang="en-US" sz="2000" b="1" kern="1200" dirty="0">
                          <a:solidFill>
                            <a:schemeClr val="lt1"/>
                          </a:solidFill>
                          <a:latin typeface="+mn-lt"/>
                          <a:ea typeface="+mn-ea"/>
                          <a:cs typeface="+mn-cs"/>
                        </a:rPr>
                        <a:t> </a:t>
                      </a:r>
                    </a:p>
                  </a:txBody>
                  <a:tcPr marL="68580" marR="68580" marT="0" marB="0">
                    <a:lnB w="38100" cmpd="sng">
                      <a:noFill/>
                    </a:lnB>
                    <a:solidFill>
                      <a:schemeClr val="accent5">
                        <a:lumMod val="75000"/>
                      </a:schemeClr>
                    </a:solidFill>
                  </a:tcPr>
                </a:tc>
                <a:tc>
                  <a:txBody>
                    <a:bodyPr/>
                    <a:lstStyle/>
                    <a:p>
                      <a:pPr marL="0" marR="0" algn="l" defTabSz="914400" rtl="0" eaLnBrk="1" latinLnBrk="0" hangingPunct="1">
                        <a:lnSpc>
                          <a:spcPts val="1200"/>
                        </a:lnSpc>
                        <a:spcBef>
                          <a:spcPts val="300"/>
                        </a:spcBef>
                        <a:spcAft>
                          <a:spcPts val="300"/>
                        </a:spcAft>
                      </a:pPr>
                      <a:endParaRPr lang="en-US" sz="2000" b="1" kern="1200" dirty="0">
                        <a:solidFill>
                          <a:schemeClr val="lt1"/>
                        </a:solidFill>
                        <a:latin typeface="+mn-lt"/>
                        <a:ea typeface="+mn-ea"/>
                        <a:cs typeface="+mn-cs"/>
                      </a:endParaRPr>
                    </a:p>
                    <a:p>
                      <a:pPr marL="0" marR="0" algn="l" defTabSz="914400" rtl="0" eaLnBrk="1" latinLnBrk="0" hangingPunct="1">
                        <a:lnSpc>
                          <a:spcPts val="1200"/>
                        </a:lnSpc>
                        <a:spcBef>
                          <a:spcPts val="300"/>
                        </a:spcBef>
                        <a:spcAft>
                          <a:spcPts val="300"/>
                        </a:spcAft>
                      </a:pPr>
                      <a:r>
                        <a:rPr lang="en-US" sz="2000" b="1" kern="1200" dirty="0">
                          <a:solidFill>
                            <a:schemeClr val="lt1"/>
                          </a:solidFill>
                          <a:latin typeface="+mn-lt"/>
                          <a:ea typeface="+mn-ea"/>
                          <a:cs typeface="+mn-cs"/>
                        </a:rPr>
                        <a:t>Major Corrective Actions</a:t>
                      </a:r>
                    </a:p>
                  </a:txBody>
                  <a:tcPr marL="68580" marR="68580" marT="0" marB="0">
                    <a:lnB w="38100" cmpd="sng">
                      <a:noFill/>
                    </a:lnB>
                    <a:solidFill>
                      <a:schemeClr val="accent5">
                        <a:lumMod val="75000"/>
                      </a:schemeClr>
                    </a:solidFill>
                  </a:tcPr>
                </a:tc>
                <a:tc>
                  <a:txBody>
                    <a:bodyPr/>
                    <a:lstStyle/>
                    <a:p>
                      <a:pPr marL="0" marR="0" algn="l" defTabSz="914400" rtl="0" eaLnBrk="1" latinLnBrk="0" hangingPunct="1">
                        <a:lnSpc>
                          <a:spcPts val="1200"/>
                        </a:lnSpc>
                        <a:spcBef>
                          <a:spcPts val="300"/>
                        </a:spcBef>
                        <a:spcAft>
                          <a:spcPts val="300"/>
                        </a:spcAft>
                      </a:pPr>
                      <a:endParaRPr lang="en-US" sz="2000" b="1" kern="1200" dirty="0">
                        <a:solidFill>
                          <a:schemeClr val="lt1"/>
                        </a:solidFill>
                        <a:latin typeface="+mn-lt"/>
                        <a:ea typeface="+mn-ea"/>
                        <a:cs typeface="+mn-cs"/>
                      </a:endParaRPr>
                    </a:p>
                    <a:p>
                      <a:pPr marL="0" marR="0" algn="l" defTabSz="914400" rtl="0" eaLnBrk="1" latinLnBrk="0" hangingPunct="1">
                        <a:lnSpc>
                          <a:spcPts val="1200"/>
                        </a:lnSpc>
                        <a:spcBef>
                          <a:spcPts val="300"/>
                        </a:spcBef>
                        <a:spcAft>
                          <a:spcPts val="300"/>
                        </a:spcAft>
                      </a:pPr>
                      <a:r>
                        <a:rPr lang="en-US" sz="2000" b="1" kern="1200" dirty="0">
                          <a:solidFill>
                            <a:schemeClr val="lt1"/>
                          </a:solidFill>
                          <a:latin typeface="+mn-lt"/>
                          <a:ea typeface="+mn-ea"/>
                          <a:cs typeface="+mn-cs"/>
                        </a:rPr>
                        <a:t>Resp.</a:t>
                      </a:r>
                    </a:p>
                  </a:txBody>
                  <a:tcPr marL="68580" marR="68580" marT="0" marB="0">
                    <a:lnB w="38100" cmpd="sng">
                      <a:noFill/>
                    </a:lnB>
                    <a:solidFill>
                      <a:schemeClr val="accent5">
                        <a:lumMod val="75000"/>
                      </a:schemeClr>
                    </a:solidFill>
                  </a:tcPr>
                </a:tc>
                <a:tc>
                  <a:txBody>
                    <a:bodyPr/>
                    <a:lstStyle/>
                    <a:p>
                      <a:pPr marL="0" marR="0">
                        <a:lnSpc>
                          <a:spcPts val="1200"/>
                        </a:lnSpc>
                        <a:spcBef>
                          <a:spcPts val="300"/>
                        </a:spcBef>
                        <a:spcAft>
                          <a:spcPts val="300"/>
                        </a:spcAft>
                      </a:pPr>
                      <a:endPar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lgn="l" defTabSz="914400" rtl="0" eaLnBrk="1" latinLnBrk="0" hangingPunct="1">
                        <a:lnSpc>
                          <a:spcPts val="1200"/>
                        </a:lnSpc>
                        <a:spcBef>
                          <a:spcPts val="300"/>
                        </a:spcBef>
                        <a:spcAft>
                          <a:spcPts val="300"/>
                        </a:spcAft>
                      </a:pPr>
                      <a:r>
                        <a:rPr lang="en-US" sz="2000" b="1" kern="1200" dirty="0">
                          <a:solidFill>
                            <a:schemeClr val="lt1"/>
                          </a:solidFill>
                          <a:latin typeface="+mn-lt"/>
                          <a:ea typeface="+mn-ea"/>
                          <a:cs typeface="+mn-cs"/>
                        </a:rPr>
                        <a:t>Status </a:t>
                      </a:r>
                    </a:p>
                  </a:txBody>
                  <a:tcPr marL="68580" marR="68580" marT="0" marB="0">
                    <a:lnB w="38100" cmpd="sng">
                      <a:noFill/>
                    </a:lnB>
                    <a:solidFill>
                      <a:schemeClr val="accent5">
                        <a:lumMod val="75000"/>
                      </a:schemeClr>
                    </a:solidFill>
                  </a:tcPr>
                </a:tc>
                <a:extLst>
                  <a:ext uri="{0D108BD9-81ED-4DB2-BD59-A6C34878D82A}">
                    <a16:rowId xmlns="" xmlns:a16="http://schemas.microsoft.com/office/drawing/2014/main" val="10000"/>
                  </a:ext>
                </a:extLst>
              </a:tr>
              <a:tr h="146789">
                <a:tc gridSpan="4">
                  <a:txBody>
                    <a:bodyPr/>
                    <a:lstStyle/>
                    <a:p>
                      <a:pPr marL="0" marR="0" algn="l" defTabSz="914400" rtl="0" eaLnBrk="1" latinLnBrk="0" hangingPunct="1">
                        <a:lnSpc>
                          <a:spcPct val="107000"/>
                        </a:lnSpc>
                        <a:spcBef>
                          <a:spcPts val="225"/>
                        </a:spcBef>
                        <a:spcAft>
                          <a:spcPts val="225"/>
                        </a:spcAft>
                      </a:pPr>
                      <a:endParaRPr lang="en-US" sz="1400" b="1" kern="1200" dirty="0">
                        <a:solidFill>
                          <a:schemeClr val="dk1"/>
                        </a:solidFill>
                        <a:effectLst/>
                        <a:latin typeface="+mn-lt"/>
                        <a:ea typeface="+mn-ea"/>
                        <a:cs typeface="+mn-cs"/>
                      </a:endParaRPr>
                    </a:p>
                  </a:txBody>
                  <a:tcPr marL="68580" marR="68580" marT="0" marB="0">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l" defTabSz="914400" rtl="0" eaLnBrk="1" latinLnBrk="0" hangingPunct="1">
                        <a:lnSpc>
                          <a:spcPct val="107000"/>
                        </a:lnSpc>
                        <a:spcBef>
                          <a:spcPts val="225"/>
                        </a:spcBef>
                        <a:spcAft>
                          <a:spcPts val="225"/>
                        </a:spcAft>
                      </a:pPr>
                      <a:endParaRPr lang="en-US" sz="1800" kern="1200" dirty="0">
                        <a:solidFill>
                          <a:schemeClr val="dk1"/>
                        </a:solidFill>
                        <a:latin typeface="+mn-lt"/>
                        <a:ea typeface="+mn-ea"/>
                        <a:cs typeface="+mn-cs"/>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pPr marL="0" marR="0" algn="l" defTabSz="914400" rtl="0" eaLnBrk="1" latinLnBrk="0" hangingPunct="1">
                        <a:lnSpc>
                          <a:spcPct val="107000"/>
                        </a:lnSpc>
                        <a:spcBef>
                          <a:spcPts val="225"/>
                        </a:spcBef>
                        <a:spcAft>
                          <a:spcPts val="225"/>
                        </a:spcAft>
                      </a:pPr>
                      <a:endParaRPr lang="en-US" sz="1400" b="1" kern="1200" dirty="0">
                        <a:solidFill>
                          <a:schemeClr val="dk1"/>
                        </a:solidFill>
                        <a:effectLst/>
                        <a:latin typeface="+mn-lt"/>
                        <a:ea typeface="+mn-ea"/>
                        <a:cs typeface="+mn-cs"/>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lang="en-US" sz="1400" b="1" kern="1200" dirty="0">
                        <a:solidFill>
                          <a:srgbClr val="00B050"/>
                        </a:solidFill>
                        <a:effectLst/>
                        <a:latin typeface="+mn-lt"/>
                        <a:ea typeface="+mn-ea"/>
                        <a:cs typeface="+mn-cs"/>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882502451"/>
              </p:ext>
            </p:extLst>
          </p:nvPr>
        </p:nvGraphicFramePr>
        <p:xfrm>
          <a:off x="131548" y="2125162"/>
          <a:ext cx="12060452" cy="3093138"/>
        </p:xfrm>
        <a:graphic>
          <a:graphicData uri="http://schemas.openxmlformats.org/drawingml/2006/table">
            <a:tbl>
              <a:tblPr firstRow="1" bandRow="1"/>
              <a:tblGrid>
                <a:gridCol w="2400300"/>
                <a:gridCol w="6255101"/>
                <a:gridCol w="1184365"/>
                <a:gridCol w="2220686"/>
              </a:tblGrid>
              <a:tr h="3093138">
                <a:tc>
                  <a:txBody>
                    <a:bodyPr/>
                    <a:lstStyle>
                      <a:lvl1pPr marL="0" algn="r" rtl="1" eaLnBrk="1" latinLnBrk="0" hangingPunct="1">
                        <a:defRPr kumimoji="0" b="1" kern="1200">
                          <a:solidFill>
                            <a:schemeClr val="lt1"/>
                          </a:solidFill>
                          <a:latin typeface="Calibri"/>
                        </a:defRPr>
                      </a:lvl1pPr>
                      <a:lvl2pPr marL="457200" algn="r" rtl="1" eaLnBrk="1" latinLnBrk="0" hangingPunct="1">
                        <a:defRPr kumimoji="0" b="1" kern="1200">
                          <a:solidFill>
                            <a:schemeClr val="lt1"/>
                          </a:solidFill>
                          <a:latin typeface="Calibri"/>
                        </a:defRPr>
                      </a:lvl2pPr>
                      <a:lvl3pPr marL="914400" algn="r" rtl="1" eaLnBrk="1" latinLnBrk="0" hangingPunct="1">
                        <a:defRPr kumimoji="0" b="1" kern="1200">
                          <a:solidFill>
                            <a:schemeClr val="lt1"/>
                          </a:solidFill>
                          <a:latin typeface="Calibri"/>
                        </a:defRPr>
                      </a:lvl3pPr>
                      <a:lvl4pPr marL="1371600" algn="r" rtl="1" eaLnBrk="1" latinLnBrk="0" hangingPunct="1">
                        <a:defRPr kumimoji="0" b="1" kern="1200">
                          <a:solidFill>
                            <a:schemeClr val="lt1"/>
                          </a:solidFill>
                          <a:latin typeface="Calibri"/>
                        </a:defRPr>
                      </a:lvl4pPr>
                      <a:lvl5pPr marL="1828800" algn="r" rtl="1" eaLnBrk="1" latinLnBrk="0" hangingPunct="1">
                        <a:defRPr kumimoji="0" b="1" kern="1200">
                          <a:solidFill>
                            <a:schemeClr val="lt1"/>
                          </a:solidFill>
                          <a:latin typeface="Calibri"/>
                        </a:defRPr>
                      </a:lvl5pPr>
                      <a:lvl6pPr marL="2286000" algn="r" rtl="1" eaLnBrk="1" latinLnBrk="0" hangingPunct="1">
                        <a:defRPr kumimoji="0" b="1" kern="1200">
                          <a:solidFill>
                            <a:schemeClr val="lt1"/>
                          </a:solidFill>
                          <a:latin typeface="Calibri"/>
                        </a:defRPr>
                      </a:lvl6pPr>
                      <a:lvl7pPr marL="2743200" algn="r" rtl="1" eaLnBrk="1" latinLnBrk="0" hangingPunct="1">
                        <a:defRPr kumimoji="0" b="1" kern="1200">
                          <a:solidFill>
                            <a:schemeClr val="lt1"/>
                          </a:solidFill>
                          <a:latin typeface="Calibri"/>
                        </a:defRPr>
                      </a:lvl7pPr>
                      <a:lvl8pPr marL="3200400" algn="r" rtl="1" eaLnBrk="1" latinLnBrk="0" hangingPunct="1">
                        <a:defRPr kumimoji="0" b="1" kern="1200">
                          <a:solidFill>
                            <a:schemeClr val="lt1"/>
                          </a:solidFill>
                          <a:latin typeface="Calibri"/>
                        </a:defRPr>
                      </a:lvl8pPr>
                      <a:lvl9pPr marL="3657600" algn="r" rtl="1" eaLnBrk="1" latinLnBrk="0" hangingPunct="1">
                        <a:defRPr kumimoji="0" b="1" kern="1200">
                          <a:solidFill>
                            <a:schemeClr val="lt1"/>
                          </a:solidFill>
                          <a:latin typeface="Calibri"/>
                        </a:defRPr>
                      </a:lvl9pPr>
                    </a:lstStyle>
                    <a:p>
                      <a:pPr algn="l"/>
                      <a:r>
                        <a:rPr lang="en-US" sz="1200" dirty="0" smtClean="0">
                          <a:solidFill>
                            <a:schemeClr val="tx1"/>
                          </a:solidFill>
                        </a:rPr>
                        <a:t>The requisition for the ECHO stated the reason is for clearance for transplant, and patient upon the completion of the ECHO was clinically fine and asymptomatic, and the focus of Cardiology was to make sure that patient have clinical follow-up.</a:t>
                      </a:r>
                    </a:p>
                    <a:p>
                      <a:pPr algn="l"/>
                      <a:endParaRPr lang="en-US" sz="1200" dirty="0" smtClean="0">
                        <a:solidFill>
                          <a:schemeClr val="tx1"/>
                        </a:solidFill>
                      </a:endParaRPr>
                    </a:p>
                    <a:p>
                      <a:pPr algn="l"/>
                      <a:r>
                        <a:rPr lang="en-US" sz="1200" dirty="0" smtClean="0">
                          <a:solidFill>
                            <a:schemeClr val="tx1"/>
                          </a:solidFill>
                        </a:rPr>
                        <a:t>The Cardiology assumption was that patient have follow-up appointment in one week with Infection Diseases then with Nephrology and the result will be reviewed by them</a:t>
                      </a:r>
                    </a:p>
                    <a:p>
                      <a:pPr algn="l"/>
                      <a:endParaRPr lang="en-US" sz="1200" dirty="0" smtClean="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r" rtl="1" eaLnBrk="1" latinLnBrk="0" hangingPunct="1">
                        <a:defRPr kumimoji="0" b="1" kern="1200">
                          <a:solidFill>
                            <a:schemeClr val="lt1"/>
                          </a:solidFill>
                          <a:latin typeface="Calibri"/>
                        </a:defRPr>
                      </a:lvl1pPr>
                      <a:lvl2pPr marL="457200" algn="r" rtl="1" eaLnBrk="1" latinLnBrk="0" hangingPunct="1">
                        <a:defRPr kumimoji="0" b="1" kern="1200">
                          <a:solidFill>
                            <a:schemeClr val="lt1"/>
                          </a:solidFill>
                          <a:latin typeface="Calibri"/>
                        </a:defRPr>
                      </a:lvl2pPr>
                      <a:lvl3pPr marL="914400" algn="r" rtl="1" eaLnBrk="1" latinLnBrk="0" hangingPunct="1">
                        <a:defRPr kumimoji="0" b="1" kern="1200">
                          <a:solidFill>
                            <a:schemeClr val="lt1"/>
                          </a:solidFill>
                          <a:latin typeface="Calibri"/>
                        </a:defRPr>
                      </a:lvl3pPr>
                      <a:lvl4pPr marL="1371600" algn="r" rtl="1" eaLnBrk="1" latinLnBrk="0" hangingPunct="1">
                        <a:defRPr kumimoji="0" b="1" kern="1200">
                          <a:solidFill>
                            <a:schemeClr val="lt1"/>
                          </a:solidFill>
                          <a:latin typeface="Calibri"/>
                        </a:defRPr>
                      </a:lvl4pPr>
                      <a:lvl5pPr marL="1828800" algn="r" rtl="1" eaLnBrk="1" latinLnBrk="0" hangingPunct="1">
                        <a:defRPr kumimoji="0" b="1" kern="1200">
                          <a:solidFill>
                            <a:schemeClr val="lt1"/>
                          </a:solidFill>
                          <a:latin typeface="Calibri"/>
                        </a:defRPr>
                      </a:lvl5pPr>
                      <a:lvl6pPr marL="2286000" algn="r" rtl="1" eaLnBrk="1" latinLnBrk="0" hangingPunct="1">
                        <a:defRPr kumimoji="0" b="1" kern="1200">
                          <a:solidFill>
                            <a:schemeClr val="lt1"/>
                          </a:solidFill>
                          <a:latin typeface="Calibri"/>
                        </a:defRPr>
                      </a:lvl6pPr>
                      <a:lvl7pPr marL="2743200" algn="r" rtl="1" eaLnBrk="1" latinLnBrk="0" hangingPunct="1">
                        <a:defRPr kumimoji="0" b="1" kern="1200">
                          <a:solidFill>
                            <a:schemeClr val="lt1"/>
                          </a:solidFill>
                          <a:latin typeface="Calibri"/>
                        </a:defRPr>
                      </a:lvl7pPr>
                      <a:lvl8pPr marL="3200400" algn="r" rtl="1" eaLnBrk="1" latinLnBrk="0" hangingPunct="1">
                        <a:defRPr kumimoji="0" b="1" kern="1200">
                          <a:solidFill>
                            <a:schemeClr val="lt1"/>
                          </a:solidFill>
                          <a:latin typeface="Calibri"/>
                        </a:defRPr>
                      </a:lvl8pPr>
                      <a:lvl9pPr marL="3657600" algn="r" rtl="1" eaLnBrk="1" latinLnBrk="0" hangingPunct="1">
                        <a:defRPr kumimoji="0" b="1" kern="1200">
                          <a:solidFill>
                            <a:schemeClr val="lt1"/>
                          </a:solidFill>
                          <a:latin typeface="Calibri"/>
                        </a:defRPr>
                      </a:lvl9pPr>
                    </a:lstStyle>
                    <a:p>
                      <a:pPr marL="0" algn="l" defTabSz="914400" rtl="0" eaLnBrk="1" latinLnBrk="0" hangingPunct="1"/>
                      <a:r>
                        <a:rPr lang="en-US" sz="1200" b="0" kern="1200" dirty="0" smtClean="0">
                          <a:solidFill>
                            <a:schemeClr val="tx1"/>
                          </a:solidFill>
                          <a:latin typeface="+mn-lt"/>
                          <a:ea typeface="+mn-ea"/>
                          <a:cs typeface="+mn-cs"/>
                        </a:rPr>
                        <a:t>Finalize, submit and approve the proposed critical results report policy in Policy Management System, the policy should include:</a:t>
                      </a:r>
                    </a:p>
                    <a:p>
                      <a:pPr marL="0" algn="l" defTabSz="914400" rtl="0" eaLnBrk="1" latinLnBrk="0" hangingPunct="1"/>
                      <a:endParaRPr lang="en-US" sz="1200" b="0" kern="1200" dirty="0" smtClean="0">
                        <a:solidFill>
                          <a:schemeClr val="tx1"/>
                        </a:solidFill>
                        <a:latin typeface="+mn-lt"/>
                        <a:ea typeface="+mn-ea"/>
                        <a:cs typeface="+mn-cs"/>
                      </a:endParaRPr>
                    </a:p>
                    <a:p>
                      <a:pPr marL="0" algn="l" defTabSz="914400" rtl="0" eaLnBrk="1" latinLnBrk="0" hangingPunct="1"/>
                      <a:r>
                        <a:rPr lang="en-US" sz="1200" b="0" kern="1200" dirty="0" smtClean="0">
                          <a:solidFill>
                            <a:schemeClr val="tx1"/>
                          </a:solidFill>
                          <a:latin typeface="+mn-lt"/>
                          <a:ea typeface="+mn-ea"/>
                          <a:cs typeface="+mn-cs"/>
                        </a:rPr>
                        <a:t>•</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Critical result communicate verbally with the ordering Physician within 4 hrs. of the report.</a:t>
                      </a:r>
                    </a:p>
                    <a:p>
                      <a:pPr marL="0" algn="l" defTabSz="914400" rtl="0" eaLnBrk="1" latinLnBrk="0" hangingPunct="1"/>
                      <a:r>
                        <a:rPr lang="en-US" sz="1200" b="0" kern="1200" dirty="0" smtClean="0">
                          <a:solidFill>
                            <a:schemeClr val="tx1"/>
                          </a:solidFill>
                          <a:latin typeface="+mn-lt"/>
                          <a:ea typeface="+mn-ea"/>
                          <a:cs typeface="+mn-cs"/>
                        </a:rPr>
                        <a:t>•</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Patient not to leave premises till the results reviewed and report is finalized and communicated  </a:t>
                      </a:r>
                    </a:p>
                    <a:p>
                      <a:pPr marL="0" algn="l" defTabSz="914400" rtl="0" eaLnBrk="1" latinLnBrk="0" hangingPunct="1"/>
                      <a:r>
                        <a:rPr lang="en-US" sz="1200" b="0" kern="1200" dirty="0" smtClean="0">
                          <a:solidFill>
                            <a:schemeClr val="tx1"/>
                          </a:solidFill>
                          <a:latin typeface="+mn-lt"/>
                          <a:ea typeface="+mn-ea"/>
                          <a:cs typeface="+mn-cs"/>
                        </a:rPr>
                        <a:t>    with the ordering Physician.</a:t>
                      </a:r>
                    </a:p>
                    <a:p>
                      <a:pPr marL="0" algn="l" defTabSz="914400" rtl="0" eaLnBrk="1" latinLnBrk="0" hangingPunct="1"/>
                      <a:r>
                        <a:rPr lang="en-US" sz="1200" b="0" kern="1200" dirty="0" smtClean="0">
                          <a:solidFill>
                            <a:schemeClr val="tx1"/>
                          </a:solidFill>
                          <a:latin typeface="+mn-lt"/>
                          <a:ea typeface="+mn-ea"/>
                          <a:cs typeface="+mn-cs"/>
                        </a:rPr>
                        <a:t>•</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Develop a comprehensive list of critical Cardiology finding.</a:t>
                      </a:r>
                    </a:p>
                    <a:p>
                      <a:pPr marL="0" algn="l" defTabSz="914400" rtl="0" eaLnBrk="1" latinLnBrk="0" hangingPunct="1"/>
                      <a:endParaRPr lang="en-US" sz="1200" b="0" kern="1200" dirty="0" smtClean="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r" rtl="1" eaLnBrk="1" latinLnBrk="0" hangingPunct="1">
                        <a:defRPr kumimoji="0" b="1" kern="1200">
                          <a:solidFill>
                            <a:schemeClr val="lt1"/>
                          </a:solidFill>
                          <a:latin typeface="Calibri"/>
                        </a:defRPr>
                      </a:lvl1pPr>
                      <a:lvl2pPr marL="457200" algn="r" rtl="1" eaLnBrk="1" latinLnBrk="0" hangingPunct="1">
                        <a:defRPr kumimoji="0" b="1" kern="1200">
                          <a:solidFill>
                            <a:schemeClr val="lt1"/>
                          </a:solidFill>
                          <a:latin typeface="Calibri"/>
                        </a:defRPr>
                      </a:lvl2pPr>
                      <a:lvl3pPr marL="914400" algn="r" rtl="1" eaLnBrk="1" latinLnBrk="0" hangingPunct="1">
                        <a:defRPr kumimoji="0" b="1" kern="1200">
                          <a:solidFill>
                            <a:schemeClr val="lt1"/>
                          </a:solidFill>
                          <a:latin typeface="Calibri"/>
                        </a:defRPr>
                      </a:lvl3pPr>
                      <a:lvl4pPr marL="1371600" algn="r" rtl="1" eaLnBrk="1" latinLnBrk="0" hangingPunct="1">
                        <a:defRPr kumimoji="0" b="1" kern="1200">
                          <a:solidFill>
                            <a:schemeClr val="lt1"/>
                          </a:solidFill>
                          <a:latin typeface="Calibri"/>
                        </a:defRPr>
                      </a:lvl4pPr>
                      <a:lvl5pPr marL="1828800" algn="r" rtl="1" eaLnBrk="1" latinLnBrk="0" hangingPunct="1">
                        <a:defRPr kumimoji="0" b="1" kern="1200">
                          <a:solidFill>
                            <a:schemeClr val="lt1"/>
                          </a:solidFill>
                          <a:latin typeface="Calibri"/>
                        </a:defRPr>
                      </a:lvl5pPr>
                      <a:lvl6pPr marL="2286000" algn="r" rtl="1" eaLnBrk="1" latinLnBrk="0" hangingPunct="1">
                        <a:defRPr kumimoji="0" b="1" kern="1200">
                          <a:solidFill>
                            <a:schemeClr val="lt1"/>
                          </a:solidFill>
                          <a:latin typeface="Calibri"/>
                        </a:defRPr>
                      </a:lvl6pPr>
                      <a:lvl7pPr marL="2743200" algn="r" rtl="1" eaLnBrk="1" latinLnBrk="0" hangingPunct="1">
                        <a:defRPr kumimoji="0" b="1" kern="1200">
                          <a:solidFill>
                            <a:schemeClr val="lt1"/>
                          </a:solidFill>
                          <a:latin typeface="Calibri"/>
                        </a:defRPr>
                      </a:lvl7pPr>
                      <a:lvl8pPr marL="3200400" algn="r" rtl="1" eaLnBrk="1" latinLnBrk="0" hangingPunct="1">
                        <a:defRPr kumimoji="0" b="1" kern="1200">
                          <a:solidFill>
                            <a:schemeClr val="lt1"/>
                          </a:solidFill>
                          <a:latin typeface="Calibri"/>
                        </a:defRPr>
                      </a:lvl8pPr>
                      <a:lvl9pPr marL="3657600" algn="r" rtl="1" eaLnBrk="1" latinLnBrk="0" hangingPunct="1">
                        <a:defRPr kumimoji="0" b="1" kern="1200">
                          <a:solidFill>
                            <a:schemeClr val="lt1"/>
                          </a:solidFill>
                          <a:latin typeface="Calibri"/>
                        </a:defRPr>
                      </a:lvl9pPr>
                    </a:lstStyle>
                    <a:p>
                      <a:pPr marL="0" algn="l" defTabSz="914400" rtl="0" eaLnBrk="1" latinLnBrk="0" hangingPunct="1"/>
                      <a:r>
                        <a:rPr kumimoji="0" lang="en-US" sz="1200" b="0" kern="1200" dirty="0" smtClean="0">
                          <a:solidFill>
                            <a:schemeClr val="tx1"/>
                          </a:solidFill>
                          <a:latin typeface="Calibri"/>
                          <a:ea typeface="+mn-ea"/>
                          <a:cs typeface="+mn-cs"/>
                        </a:rPr>
                        <a:t>CVD</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r" rtl="1" eaLnBrk="1" latinLnBrk="0" hangingPunct="1">
                        <a:defRPr kumimoji="0" b="1" kern="1200">
                          <a:solidFill>
                            <a:schemeClr val="lt1"/>
                          </a:solidFill>
                          <a:latin typeface="Calibri"/>
                        </a:defRPr>
                      </a:lvl1pPr>
                      <a:lvl2pPr marL="457200" algn="r" rtl="1" eaLnBrk="1" latinLnBrk="0" hangingPunct="1">
                        <a:defRPr kumimoji="0" b="1" kern="1200">
                          <a:solidFill>
                            <a:schemeClr val="lt1"/>
                          </a:solidFill>
                          <a:latin typeface="Calibri"/>
                        </a:defRPr>
                      </a:lvl2pPr>
                      <a:lvl3pPr marL="914400" algn="r" rtl="1" eaLnBrk="1" latinLnBrk="0" hangingPunct="1">
                        <a:defRPr kumimoji="0" b="1" kern="1200">
                          <a:solidFill>
                            <a:schemeClr val="lt1"/>
                          </a:solidFill>
                          <a:latin typeface="Calibri"/>
                        </a:defRPr>
                      </a:lvl3pPr>
                      <a:lvl4pPr marL="1371600" algn="r" rtl="1" eaLnBrk="1" latinLnBrk="0" hangingPunct="1">
                        <a:defRPr kumimoji="0" b="1" kern="1200">
                          <a:solidFill>
                            <a:schemeClr val="lt1"/>
                          </a:solidFill>
                          <a:latin typeface="Calibri"/>
                        </a:defRPr>
                      </a:lvl4pPr>
                      <a:lvl5pPr marL="1828800" algn="r" rtl="1" eaLnBrk="1" latinLnBrk="0" hangingPunct="1">
                        <a:defRPr kumimoji="0" b="1" kern="1200">
                          <a:solidFill>
                            <a:schemeClr val="lt1"/>
                          </a:solidFill>
                          <a:latin typeface="Calibri"/>
                        </a:defRPr>
                      </a:lvl5pPr>
                      <a:lvl6pPr marL="2286000" algn="r" rtl="1" eaLnBrk="1" latinLnBrk="0" hangingPunct="1">
                        <a:defRPr kumimoji="0" b="1" kern="1200">
                          <a:solidFill>
                            <a:schemeClr val="lt1"/>
                          </a:solidFill>
                          <a:latin typeface="Calibri"/>
                        </a:defRPr>
                      </a:lvl6pPr>
                      <a:lvl7pPr marL="2743200" algn="r" rtl="1" eaLnBrk="1" latinLnBrk="0" hangingPunct="1">
                        <a:defRPr kumimoji="0" b="1" kern="1200">
                          <a:solidFill>
                            <a:schemeClr val="lt1"/>
                          </a:solidFill>
                          <a:latin typeface="Calibri"/>
                        </a:defRPr>
                      </a:lvl7pPr>
                      <a:lvl8pPr marL="3200400" algn="r" rtl="1" eaLnBrk="1" latinLnBrk="0" hangingPunct="1">
                        <a:defRPr kumimoji="0" b="1" kern="1200">
                          <a:solidFill>
                            <a:schemeClr val="lt1"/>
                          </a:solidFill>
                          <a:latin typeface="Calibri"/>
                        </a:defRPr>
                      </a:lvl8pPr>
                      <a:lvl9pPr marL="3657600" algn="r" rtl="1" eaLnBrk="1" latinLnBrk="0" hangingPunct="1">
                        <a:defRPr kumimoji="0" b="1" kern="1200">
                          <a:solidFill>
                            <a:schemeClr val="lt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0" kern="1200" dirty="0" smtClean="0">
                          <a:solidFill>
                            <a:srgbClr val="FF0000"/>
                          </a:solidFill>
                          <a:latin typeface="Calibri"/>
                          <a:ea typeface="+mn-ea"/>
                          <a:cs typeface="+mn-cs"/>
                        </a:rPr>
                        <a:t>Ongoing</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8166149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2019 Plan</a:t>
            </a:r>
            <a:endParaRPr lang="en-US" dirty="0"/>
          </a:p>
        </p:txBody>
      </p:sp>
      <p:sp>
        <p:nvSpPr>
          <p:cNvPr id="4" name="Rectangle 3"/>
          <p:cNvSpPr/>
          <p:nvPr/>
        </p:nvSpPr>
        <p:spPr>
          <a:xfrm>
            <a:off x="685801" y="1837766"/>
            <a:ext cx="10626633" cy="3206006"/>
          </a:xfrm>
          <a:prstGeom prst="rect">
            <a:avLst/>
          </a:prstGeom>
        </p:spPr>
        <p:txBody>
          <a:bodyPr wrap="square">
            <a:spAutoFit/>
          </a:bodyPr>
          <a:lstStyle/>
          <a:p>
            <a:pPr marL="342900" lvl="0" indent="-342900">
              <a:spcBef>
                <a:spcPts val="1000"/>
              </a:spcBef>
              <a:buClr>
                <a:srgbClr val="90C226"/>
              </a:buClr>
              <a:buSzPct val="80000"/>
              <a:buFont typeface="Wingdings 3" charset="2"/>
              <a:buChar char=""/>
            </a:pPr>
            <a:r>
              <a:rPr lang="en-US" b="1" dirty="0" smtClean="0"/>
              <a:t>Establish </a:t>
            </a:r>
            <a:r>
              <a:rPr lang="en-US" b="1" dirty="0"/>
              <a:t>a Risk Management </a:t>
            </a:r>
            <a:r>
              <a:rPr lang="en-US" b="1" dirty="0" smtClean="0"/>
              <a:t>Framework</a:t>
            </a:r>
          </a:p>
          <a:p>
            <a:pPr marL="342900" lvl="0" indent="-342900">
              <a:spcBef>
                <a:spcPts val="1000"/>
              </a:spcBef>
              <a:buClr>
                <a:srgbClr val="90C226"/>
              </a:buClr>
              <a:buSzPct val="80000"/>
              <a:buFont typeface="Wingdings 3" charset="2"/>
              <a:buChar char=""/>
            </a:pPr>
            <a:r>
              <a:rPr lang="en-US" b="1" dirty="0" smtClean="0">
                <a:latin typeface="Calibri" panose="020F0502020204030204" pitchFamily="34" charset="0"/>
                <a:ea typeface="Calibri" panose="020F0502020204030204" pitchFamily="34" charset="0"/>
                <a:cs typeface="Arial" panose="020B0604020202020204" pitchFamily="34" charset="0"/>
              </a:rPr>
              <a:t>Drive </a:t>
            </a:r>
            <a:r>
              <a:rPr lang="en-US" b="1" dirty="0">
                <a:latin typeface="Calibri" panose="020F0502020204030204" pitchFamily="34" charset="0"/>
                <a:ea typeface="Calibri" panose="020F0502020204030204" pitchFamily="34" charset="0"/>
                <a:cs typeface="Arial" panose="020B0604020202020204" pitchFamily="34" charset="0"/>
              </a:rPr>
              <a:t>change in safety culture through the implementation of Just </a:t>
            </a:r>
            <a:r>
              <a:rPr lang="en-US" b="1" dirty="0" smtClean="0">
                <a:latin typeface="Calibri" panose="020F0502020204030204" pitchFamily="34" charset="0"/>
                <a:ea typeface="Calibri" panose="020F0502020204030204" pitchFamily="34" charset="0"/>
                <a:cs typeface="Arial" panose="020B0604020202020204" pitchFamily="34" charset="0"/>
              </a:rPr>
              <a:t>culture</a:t>
            </a:r>
          </a:p>
          <a:p>
            <a:pPr marL="342900" lvl="0" indent="-342900">
              <a:spcBef>
                <a:spcPts val="1000"/>
              </a:spcBef>
              <a:buClr>
                <a:srgbClr val="90C226"/>
              </a:buClr>
              <a:buSzPct val="80000"/>
              <a:buFont typeface="Wingdings 3" charset="2"/>
              <a:buChar char=""/>
            </a:pPr>
            <a:r>
              <a:rPr lang="en-US" b="1" dirty="0">
                <a:latin typeface="Calibri" panose="020F0502020204030204" pitchFamily="34" charset="0"/>
                <a:ea typeface="Calibri" panose="020F0502020204030204" pitchFamily="34" charset="0"/>
                <a:cs typeface="Arial" panose="020B0604020202020204" pitchFamily="34" charset="0"/>
              </a:rPr>
              <a:t>Establish a process to communicate with patient when adverse events </a:t>
            </a:r>
            <a:r>
              <a:rPr lang="en-US" b="1" dirty="0" smtClean="0">
                <a:latin typeface="Calibri" panose="020F0502020204030204" pitchFamily="34" charset="0"/>
                <a:ea typeface="Calibri" panose="020F0502020204030204" pitchFamily="34" charset="0"/>
                <a:cs typeface="Arial" panose="020B0604020202020204" pitchFamily="34" charset="0"/>
              </a:rPr>
              <a:t>occurred</a:t>
            </a:r>
          </a:p>
          <a:p>
            <a:pPr marL="342900" indent="-342900">
              <a:spcBef>
                <a:spcPts val="1000"/>
              </a:spcBef>
              <a:buClr>
                <a:srgbClr val="90C226"/>
              </a:buClr>
              <a:buSzPct val="80000"/>
              <a:buFont typeface="Wingdings 3" charset="2"/>
              <a:buChar char=""/>
            </a:pPr>
            <a:r>
              <a:rPr lang="en-US" b="1" dirty="0"/>
              <a:t>Conduct AHRQ PSCS and utilize </a:t>
            </a:r>
            <a:r>
              <a:rPr lang="en-US" b="1" dirty="0" smtClean="0"/>
              <a:t>results </a:t>
            </a:r>
            <a:r>
              <a:rPr lang="en-US" b="1" dirty="0"/>
              <a:t>in improving patient safety program hospital wide. </a:t>
            </a:r>
          </a:p>
          <a:p>
            <a:pPr marL="342900" indent="-342900">
              <a:spcBef>
                <a:spcPts val="1000"/>
              </a:spcBef>
              <a:buClr>
                <a:srgbClr val="90C226"/>
              </a:buClr>
              <a:buSzPct val="80000"/>
              <a:buFont typeface="Wingdings 3" charset="2"/>
              <a:buChar char=""/>
            </a:pPr>
            <a:r>
              <a:rPr lang="en-US" b="1" dirty="0">
                <a:solidFill>
                  <a:schemeClr val="dk1"/>
                </a:solidFill>
              </a:rPr>
              <a:t>Continuation and streamline Great </a:t>
            </a:r>
            <a:r>
              <a:rPr lang="en-US" b="1" dirty="0" smtClean="0">
                <a:solidFill>
                  <a:schemeClr val="dk1"/>
                </a:solidFill>
              </a:rPr>
              <a:t>Catch Program</a:t>
            </a:r>
          </a:p>
          <a:p>
            <a:pPr marL="342900" lvl="0" indent="-342900">
              <a:spcBef>
                <a:spcPts val="1000"/>
              </a:spcBef>
              <a:buClr>
                <a:srgbClr val="90C226"/>
              </a:buClr>
              <a:buSzPct val="80000"/>
              <a:buFont typeface="Wingdings 3" charset="2"/>
              <a:buChar char=""/>
            </a:pPr>
            <a:r>
              <a:rPr lang="en-US" b="1" dirty="0"/>
              <a:t>Launching Risk Management </a:t>
            </a:r>
            <a:r>
              <a:rPr lang="en-US" b="1" dirty="0" smtClean="0"/>
              <a:t>module</a:t>
            </a:r>
            <a:endParaRPr lang="en-US" b="1" dirty="0"/>
          </a:p>
          <a:p>
            <a:pPr marL="342900" lvl="0" indent="-342900">
              <a:spcBef>
                <a:spcPts val="1000"/>
              </a:spcBef>
              <a:buClr>
                <a:srgbClr val="90C226"/>
              </a:buClr>
              <a:buSzPct val="80000"/>
              <a:buFont typeface="Wingdings 3" charset="2"/>
              <a:buChar char=""/>
            </a:pPr>
            <a:r>
              <a:rPr lang="en-US" b="1" dirty="0"/>
              <a:t>Launching Hotspot </a:t>
            </a:r>
            <a:r>
              <a:rPr lang="en-US" b="1" dirty="0" smtClean="0"/>
              <a:t>module</a:t>
            </a:r>
          </a:p>
          <a:p>
            <a:pPr marL="342900" indent="-342900">
              <a:spcBef>
                <a:spcPts val="1000"/>
              </a:spcBef>
              <a:buClr>
                <a:srgbClr val="90C226"/>
              </a:buClr>
              <a:buSzPct val="80000"/>
              <a:buFont typeface="Wingdings 3" charset="2"/>
              <a:buChar char=""/>
            </a:pPr>
            <a:r>
              <a:rPr lang="en-US" b="1" dirty="0" smtClean="0"/>
              <a:t>Lunching </a:t>
            </a:r>
            <a:r>
              <a:rPr lang="en-US" b="1" dirty="0"/>
              <a:t>Mortality &amp; Morbidity </a:t>
            </a:r>
            <a:r>
              <a:rPr lang="en-US" b="1" dirty="0" smtClean="0"/>
              <a:t>Module</a:t>
            </a:r>
            <a:endParaRPr lang="en-US" b="1" dirty="0"/>
          </a:p>
        </p:txBody>
      </p:sp>
    </p:spTree>
    <p:extLst>
      <p:ext uri="{BB962C8B-B14F-4D97-AF65-F5344CB8AC3E}">
        <p14:creationId xmlns:p14="http://schemas.microsoft.com/office/powerpoint/2010/main" val="2990674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98417" y="1026651"/>
            <a:ext cx="10705011" cy="5429013"/>
          </a:xfrm>
        </p:spPr>
        <p:txBody>
          <a:bodyPr/>
          <a:lstStyle/>
          <a:p>
            <a:pPr marL="342900" lvl="0" indent="-342900" algn="l" defTabSz="457200" rtl="0" fontAlgn="auto">
              <a:spcBef>
                <a:spcPts val="1000"/>
              </a:spcBef>
              <a:spcAft>
                <a:spcPts val="0"/>
              </a:spcAft>
              <a:buClr>
                <a:srgbClr val="90C226"/>
              </a:buClr>
              <a:buSzPct val="80000"/>
              <a:buFont typeface="Wingdings 3" charset="2"/>
              <a:buChar char=""/>
            </a:pPr>
            <a:r>
              <a:rPr lang="en-US" sz="1300" b="1" dirty="0">
                <a:solidFill>
                  <a:schemeClr val="tx1"/>
                </a:solidFill>
              </a:rPr>
              <a:t>Ownership and accountability</a:t>
            </a:r>
          </a:p>
          <a:p>
            <a:pPr marL="342900" lvl="0" indent="-342900" algn="l" defTabSz="457200" rtl="0" fontAlgn="auto">
              <a:spcBef>
                <a:spcPts val="1000"/>
              </a:spcBef>
              <a:spcAft>
                <a:spcPts val="0"/>
              </a:spcAft>
              <a:buClr>
                <a:srgbClr val="90C226"/>
              </a:buClr>
              <a:buSzPct val="80000"/>
              <a:buFont typeface="Wingdings 3" charset="2"/>
              <a:buChar char=""/>
            </a:pPr>
            <a:r>
              <a:rPr lang="en-US" sz="1300" b="1" dirty="0">
                <a:solidFill>
                  <a:schemeClr val="tx1"/>
                </a:solidFill>
              </a:rPr>
              <a:t>Handlers assigning wrong follow-up individuals</a:t>
            </a:r>
          </a:p>
          <a:p>
            <a:pPr marL="342900" lvl="0" indent="-342900" algn="l" defTabSz="457200" rtl="0" fontAlgn="auto">
              <a:spcBef>
                <a:spcPts val="1000"/>
              </a:spcBef>
              <a:spcAft>
                <a:spcPts val="0"/>
              </a:spcAft>
              <a:buClr>
                <a:srgbClr val="90C226"/>
              </a:buClr>
              <a:buSzPct val="80000"/>
              <a:buFont typeface="Wingdings 3" charset="2"/>
              <a:buChar char=""/>
            </a:pPr>
            <a:r>
              <a:rPr lang="en-US" sz="1300" b="1" dirty="0">
                <a:solidFill>
                  <a:schemeClr val="tx1"/>
                </a:solidFill>
              </a:rPr>
              <a:t>Overdue under review </a:t>
            </a:r>
            <a:r>
              <a:rPr lang="en-US" sz="1300" b="1" dirty="0" smtClean="0">
                <a:solidFill>
                  <a:schemeClr val="tx1"/>
                </a:solidFill>
              </a:rPr>
              <a:t>incidents</a:t>
            </a:r>
            <a:endParaRPr lang="en-US" sz="1300" b="1" dirty="0">
              <a:solidFill>
                <a:schemeClr val="tx1"/>
              </a:solidFill>
            </a:endParaRPr>
          </a:p>
          <a:p>
            <a:pPr marL="342900" lvl="0" indent="-342900" algn="l" defTabSz="457200" rtl="0" fontAlgn="auto">
              <a:spcBef>
                <a:spcPts val="1000"/>
              </a:spcBef>
              <a:spcAft>
                <a:spcPts val="0"/>
              </a:spcAft>
              <a:buClr>
                <a:srgbClr val="90C226"/>
              </a:buClr>
              <a:buSzPct val="80000"/>
              <a:buFont typeface="Wingdings 3" charset="2"/>
              <a:buChar char=""/>
            </a:pPr>
            <a:r>
              <a:rPr lang="en-US" sz="1300" b="1" dirty="0" smtClean="0">
                <a:solidFill>
                  <a:schemeClr val="tx1"/>
                </a:solidFill>
              </a:rPr>
              <a:t>Leave </a:t>
            </a:r>
            <a:r>
              <a:rPr lang="en-US" sz="1300" b="1" dirty="0">
                <a:solidFill>
                  <a:schemeClr val="tx1"/>
                </a:solidFill>
              </a:rPr>
              <a:t>coverage</a:t>
            </a:r>
          </a:p>
          <a:p>
            <a:pPr marL="342900" lvl="0" indent="-342900" algn="l" defTabSz="457200" rtl="0" fontAlgn="auto">
              <a:spcBef>
                <a:spcPts val="1000"/>
              </a:spcBef>
              <a:spcAft>
                <a:spcPts val="0"/>
              </a:spcAft>
              <a:buClr>
                <a:srgbClr val="90C226"/>
              </a:buClr>
              <a:buSzPct val="80000"/>
              <a:buFont typeface="Wingdings 3" charset="2"/>
              <a:buChar char=""/>
            </a:pPr>
            <a:r>
              <a:rPr lang="en-US" sz="1300" b="1" dirty="0">
                <a:solidFill>
                  <a:schemeClr val="tx1"/>
                </a:solidFill>
              </a:rPr>
              <a:t>Assigning the wrong level of harm (LOH) </a:t>
            </a:r>
          </a:p>
          <a:p>
            <a:pPr marL="342900" lvl="0" indent="-342900" algn="l" defTabSz="457200" rtl="0" fontAlgn="auto">
              <a:spcBef>
                <a:spcPts val="1000"/>
              </a:spcBef>
              <a:spcAft>
                <a:spcPts val="0"/>
              </a:spcAft>
              <a:buClr>
                <a:srgbClr val="90C226"/>
              </a:buClr>
              <a:buSzPct val="80000"/>
              <a:buFont typeface="Wingdings 3" charset="2"/>
              <a:buChar char=""/>
            </a:pPr>
            <a:r>
              <a:rPr lang="en-US" sz="1300" b="1" dirty="0">
                <a:solidFill>
                  <a:schemeClr val="tx1"/>
                </a:solidFill>
              </a:rPr>
              <a:t>No feedback from follow-up individuals</a:t>
            </a:r>
          </a:p>
          <a:p>
            <a:pPr marL="342900" lvl="0" indent="-342900" algn="l" defTabSz="457200" rtl="0" fontAlgn="auto">
              <a:spcBef>
                <a:spcPts val="1000"/>
              </a:spcBef>
              <a:spcAft>
                <a:spcPts val="0"/>
              </a:spcAft>
              <a:buClr>
                <a:srgbClr val="90C226"/>
              </a:buClr>
              <a:buSzPct val="80000"/>
              <a:buFont typeface="Wingdings 3" charset="2"/>
              <a:buChar char=""/>
            </a:pPr>
            <a:r>
              <a:rPr lang="en-US" sz="1300" b="1" dirty="0">
                <a:solidFill>
                  <a:schemeClr val="tx1"/>
                </a:solidFill>
              </a:rPr>
              <a:t>Handlers role in the department (full-time versus additional assignment)</a:t>
            </a:r>
          </a:p>
          <a:p>
            <a:pPr marL="342900" lvl="0" indent="-342900" algn="l" defTabSz="457200" rtl="0" fontAlgn="auto">
              <a:spcBef>
                <a:spcPts val="1000"/>
              </a:spcBef>
              <a:spcAft>
                <a:spcPts val="0"/>
              </a:spcAft>
              <a:buClr>
                <a:srgbClr val="90C226"/>
              </a:buClr>
              <a:buSzPct val="80000"/>
              <a:buFont typeface="Wingdings 3" charset="2"/>
              <a:buChar char=""/>
            </a:pPr>
            <a:r>
              <a:rPr lang="en-US" sz="1300" b="1" dirty="0">
                <a:solidFill>
                  <a:schemeClr val="tx1"/>
                </a:solidFill>
              </a:rPr>
              <a:t>Quality of incident completion </a:t>
            </a:r>
          </a:p>
          <a:p>
            <a:pPr marL="342900" lvl="0" indent="-342900" algn="l" defTabSz="457200" rtl="0" fontAlgn="auto">
              <a:spcBef>
                <a:spcPts val="1000"/>
              </a:spcBef>
              <a:spcAft>
                <a:spcPts val="0"/>
              </a:spcAft>
              <a:buClr>
                <a:srgbClr val="90C226"/>
              </a:buClr>
              <a:buSzPct val="80000"/>
              <a:buFont typeface="Wingdings 3" charset="2"/>
              <a:buChar char=""/>
            </a:pPr>
            <a:r>
              <a:rPr lang="en-US" sz="1300" b="1" dirty="0">
                <a:solidFill>
                  <a:schemeClr val="tx1"/>
                </a:solidFill>
              </a:rPr>
              <a:t>Learning from Incidents</a:t>
            </a:r>
          </a:p>
          <a:p>
            <a:pPr marL="342900" lvl="0" indent="-342900" algn="l" defTabSz="457200" rtl="0" fontAlgn="auto">
              <a:spcBef>
                <a:spcPts val="1000"/>
              </a:spcBef>
              <a:spcAft>
                <a:spcPts val="0"/>
              </a:spcAft>
              <a:buClr>
                <a:srgbClr val="90C226"/>
              </a:buClr>
              <a:buSzPct val="80000"/>
              <a:buFont typeface="Wingdings 3" charset="2"/>
              <a:buChar char=""/>
            </a:pPr>
            <a:r>
              <a:rPr lang="en-US" sz="1300" b="1" dirty="0">
                <a:solidFill>
                  <a:schemeClr val="tx1"/>
                </a:solidFill>
              </a:rPr>
              <a:t>Feedback to reporters </a:t>
            </a:r>
            <a:endParaRPr lang="en-US" sz="1300" b="1" dirty="0" smtClean="0">
              <a:solidFill>
                <a:schemeClr val="tx1"/>
              </a:solidFill>
            </a:endParaRPr>
          </a:p>
          <a:p>
            <a:pPr marL="342900" lvl="0" indent="-342900" algn="l" defTabSz="457200" rtl="0" fontAlgn="auto">
              <a:spcBef>
                <a:spcPts val="1000"/>
              </a:spcBef>
              <a:spcAft>
                <a:spcPts val="0"/>
              </a:spcAft>
              <a:buClr>
                <a:srgbClr val="90C226"/>
              </a:buClr>
              <a:buSzPct val="80000"/>
              <a:buFont typeface="Wingdings 3" charset="2"/>
              <a:buChar char=""/>
            </a:pPr>
            <a:r>
              <a:rPr lang="en-US" sz="1300" b="1" dirty="0" smtClean="0">
                <a:solidFill>
                  <a:schemeClr val="tx1"/>
                </a:solidFill>
              </a:rPr>
              <a:t>Overdue </a:t>
            </a:r>
            <a:r>
              <a:rPr lang="en-US" sz="1300" b="1" dirty="0">
                <a:solidFill>
                  <a:schemeClr val="tx1"/>
                </a:solidFill>
              </a:rPr>
              <a:t>actions</a:t>
            </a:r>
          </a:p>
          <a:p>
            <a:pPr marL="342900" lvl="0" indent="-342900" algn="l" defTabSz="457200" rtl="0" fontAlgn="auto">
              <a:spcBef>
                <a:spcPts val="1000"/>
              </a:spcBef>
              <a:spcAft>
                <a:spcPts val="0"/>
              </a:spcAft>
              <a:buClr>
                <a:srgbClr val="90C226"/>
              </a:buClr>
              <a:buSzPct val="80000"/>
              <a:buFont typeface="Wingdings 3" charset="2"/>
              <a:buChar char=""/>
            </a:pPr>
            <a:r>
              <a:rPr lang="en-US" sz="1300" b="1" dirty="0" smtClean="0">
                <a:solidFill>
                  <a:schemeClr val="tx1"/>
                </a:solidFill>
              </a:rPr>
              <a:t>Lengthy process for IPP/ Pathways development</a:t>
            </a:r>
          </a:p>
          <a:p>
            <a:pPr marL="342900" lvl="0" indent="-342900" algn="l" defTabSz="457200" rtl="0" fontAlgn="auto">
              <a:spcBef>
                <a:spcPts val="1000"/>
              </a:spcBef>
              <a:spcAft>
                <a:spcPts val="0"/>
              </a:spcAft>
              <a:buClr>
                <a:srgbClr val="90C226"/>
              </a:buClr>
              <a:buSzPct val="80000"/>
              <a:buFont typeface="Wingdings 3" charset="2"/>
              <a:buChar char=""/>
            </a:pPr>
            <a:r>
              <a:rPr lang="en-US" sz="1300" b="1" dirty="0" smtClean="0">
                <a:solidFill>
                  <a:schemeClr val="tx1"/>
                </a:solidFill>
              </a:rPr>
              <a:t>Action </a:t>
            </a:r>
            <a:r>
              <a:rPr lang="en-US" sz="1300" b="1" dirty="0">
                <a:solidFill>
                  <a:schemeClr val="tx1"/>
                </a:solidFill>
              </a:rPr>
              <a:t>hierarchy (strong, intermediate, week)</a:t>
            </a:r>
          </a:p>
          <a:p>
            <a:pPr marL="342900" lvl="0" indent="-342900" algn="l" defTabSz="457200" rtl="0" fontAlgn="auto">
              <a:spcBef>
                <a:spcPts val="1000"/>
              </a:spcBef>
              <a:spcAft>
                <a:spcPts val="0"/>
              </a:spcAft>
              <a:buClr>
                <a:srgbClr val="90C226"/>
              </a:buClr>
              <a:buSzPct val="80000"/>
              <a:buFont typeface="Wingdings 3" charset="2"/>
              <a:buChar char=""/>
            </a:pPr>
            <a:r>
              <a:rPr lang="en-US" sz="1300" b="1" dirty="0">
                <a:solidFill>
                  <a:schemeClr val="tx1"/>
                </a:solidFill>
              </a:rPr>
              <a:t>Delay implementation of actions requires budget/ infrastructure </a:t>
            </a:r>
          </a:p>
          <a:p>
            <a:pPr marL="342900" lvl="0" indent="-342900" algn="l" defTabSz="457200" rtl="0" fontAlgn="auto">
              <a:spcBef>
                <a:spcPts val="1000"/>
              </a:spcBef>
              <a:spcAft>
                <a:spcPts val="0"/>
              </a:spcAft>
              <a:buClr>
                <a:srgbClr val="90C226"/>
              </a:buClr>
              <a:buSzPct val="80000"/>
              <a:buFont typeface="Wingdings 3" charset="2"/>
              <a:buChar char=""/>
            </a:pPr>
            <a:r>
              <a:rPr lang="en-US" sz="1300" b="1" dirty="0" smtClean="0">
                <a:solidFill>
                  <a:schemeClr val="tx1"/>
                </a:solidFill>
              </a:rPr>
              <a:t>SE </a:t>
            </a:r>
            <a:r>
              <a:rPr lang="en-US" sz="1300" b="1" dirty="0">
                <a:solidFill>
                  <a:schemeClr val="tx1"/>
                </a:solidFill>
              </a:rPr>
              <a:t>D</a:t>
            </a:r>
            <a:r>
              <a:rPr lang="en-US" sz="1300" b="1" dirty="0" smtClean="0">
                <a:solidFill>
                  <a:schemeClr val="tx1"/>
                </a:solidFill>
              </a:rPr>
              <a:t>isclosure </a:t>
            </a:r>
            <a:endParaRPr lang="en-US" sz="1300" b="1" dirty="0">
              <a:solidFill>
                <a:schemeClr val="tx1"/>
              </a:solidFill>
            </a:endParaRPr>
          </a:p>
          <a:p>
            <a:pPr marL="0" lvl="0" indent="0" algn="l" defTabSz="457200" rtl="0" fontAlgn="auto">
              <a:spcBef>
                <a:spcPts val="1000"/>
              </a:spcBef>
              <a:spcAft>
                <a:spcPts val="0"/>
              </a:spcAft>
              <a:buClr>
                <a:srgbClr val="90C226"/>
              </a:buClr>
              <a:buSzPct val="80000"/>
              <a:buNone/>
            </a:pPr>
            <a:endParaRPr lang="en-US" sz="1600" b="1" dirty="0" smtClean="0">
              <a:solidFill>
                <a:prstClr val="black"/>
              </a:solidFill>
              <a:latin typeface="Corbel"/>
            </a:endParaRPr>
          </a:p>
          <a:p>
            <a:pPr marL="342900" lvl="0" indent="-342900" algn="l" defTabSz="457200" rtl="0" fontAlgn="auto">
              <a:spcBef>
                <a:spcPts val="1000"/>
              </a:spcBef>
              <a:spcAft>
                <a:spcPts val="0"/>
              </a:spcAft>
              <a:buClr>
                <a:srgbClr val="90C226"/>
              </a:buClr>
              <a:buSzPct val="80000"/>
              <a:buFont typeface="Wingdings 3" charset="2"/>
              <a:buChar char=""/>
            </a:pPr>
            <a:endParaRPr lang="en-US" sz="1600" b="1" dirty="0" smtClean="0">
              <a:solidFill>
                <a:prstClr val="black"/>
              </a:solidFill>
              <a:latin typeface="Corbel"/>
            </a:endParaRPr>
          </a:p>
          <a:p>
            <a:endParaRPr lang="en-US" dirty="0"/>
          </a:p>
        </p:txBody>
      </p:sp>
      <p:sp>
        <p:nvSpPr>
          <p:cNvPr id="4" name="Title 1"/>
          <p:cNvSpPr txBox="1">
            <a:spLocks/>
          </p:cNvSpPr>
          <p:nvPr/>
        </p:nvSpPr>
        <p:spPr>
          <a:xfrm>
            <a:off x="398417" y="450669"/>
            <a:ext cx="10396882" cy="1151965"/>
          </a:xfrm>
          <a:prstGeom prst="rect">
            <a:avLst/>
          </a:prstGeom>
        </p:spPr>
        <p:txBody>
          <a:bodyPr/>
          <a:lstStyle>
            <a:lvl1pPr algn="l" rtl="1" eaLnBrk="1" fontAlgn="base" hangingPunct="1">
              <a:spcBef>
                <a:spcPct val="0"/>
              </a:spcBef>
              <a:spcAft>
                <a:spcPct val="0"/>
              </a:spcAft>
              <a:defRPr sz="4000" kern="1200">
                <a:solidFill>
                  <a:schemeClr val="tx2"/>
                </a:solidFill>
                <a:latin typeface="+mj-lt"/>
                <a:ea typeface="+mj-ea"/>
                <a:cs typeface="+mj-cs"/>
              </a:defRPr>
            </a:lvl1pPr>
            <a:lvl2pPr algn="l" rtl="1" eaLnBrk="1" fontAlgn="base" hangingPunct="1">
              <a:spcBef>
                <a:spcPct val="0"/>
              </a:spcBef>
              <a:spcAft>
                <a:spcPct val="0"/>
              </a:spcAft>
              <a:defRPr sz="4000">
                <a:solidFill>
                  <a:schemeClr val="tx2"/>
                </a:solidFill>
                <a:latin typeface="Calibri" pitchFamily="34" charset="0"/>
              </a:defRPr>
            </a:lvl2pPr>
            <a:lvl3pPr algn="l" rtl="1" eaLnBrk="1" fontAlgn="base" hangingPunct="1">
              <a:spcBef>
                <a:spcPct val="0"/>
              </a:spcBef>
              <a:spcAft>
                <a:spcPct val="0"/>
              </a:spcAft>
              <a:defRPr sz="4000">
                <a:solidFill>
                  <a:schemeClr val="tx2"/>
                </a:solidFill>
                <a:latin typeface="Calibri" pitchFamily="34" charset="0"/>
              </a:defRPr>
            </a:lvl3pPr>
            <a:lvl4pPr algn="l" rtl="1" eaLnBrk="1" fontAlgn="base" hangingPunct="1">
              <a:spcBef>
                <a:spcPct val="0"/>
              </a:spcBef>
              <a:spcAft>
                <a:spcPct val="0"/>
              </a:spcAft>
              <a:defRPr sz="4000">
                <a:solidFill>
                  <a:schemeClr val="tx2"/>
                </a:solidFill>
                <a:latin typeface="Calibri" pitchFamily="34" charset="0"/>
              </a:defRPr>
            </a:lvl4pPr>
            <a:lvl5pPr algn="l" rtl="1" eaLnBrk="1" fontAlgn="base" hangingPunct="1">
              <a:spcBef>
                <a:spcPct val="0"/>
              </a:spcBef>
              <a:spcAft>
                <a:spcPct val="0"/>
              </a:spcAft>
              <a:defRPr sz="4000">
                <a:solidFill>
                  <a:schemeClr val="tx2"/>
                </a:solidFill>
                <a:latin typeface="Calibri" pitchFamily="34" charset="0"/>
              </a:defRPr>
            </a:lvl5pPr>
            <a:lvl6pPr marL="457200" algn="l" rtl="1" eaLnBrk="1" fontAlgn="base" hangingPunct="1">
              <a:spcBef>
                <a:spcPct val="0"/>
              </a:spcBef>
              <a:spcAft>
                <a:spcPct val="0"/>
              </a:spcAft>
              <a:defRPr sz="4000">
                <a:solidFill>
                  <a:schemeClr val="tx2"/>
                </a:solidFill>
                <a:latin typeface="Calibri" pitchFamily="34" charset="0"/>
              </a:defRPr>
            </a:lvl6pPr>
            <a:lvl7pPr marL="914400" algn="l" rtl="1" eaLnBrk="1" fontAlgn="base" hangingPunct="1">
              <a:spcBef>
                <a:spcPct val="0"/>
              </a:spcBef>
              <a:spcAft>
                <a:spcPct val="0"/>
              </a:spcAft>
              <a:defRPr sz="4000">
                <a:solidFill>
                  <a:schemeClr val="tx2"/>
                </a:solidFill>
                <a:latin typeface="Calibri" pitchFamily="34" charset="0"/>
              </a:defRPr>
            </a:lvl7pPr>
            <a:lvl8pPr marL="1371600" algn="l" rtl="1" eaLnBrk="1" fontAlgn="base" hangingPunct="1">
              <a:spcBef>
                <a:spcPct val="0"/>
              </a:spcBef>
              <a:spcAft>
                <a:spcPct val="0"/>
              </a:spcAft>
              <a:defRPr sz="4000">
                <a:solidFill>
                  <a:schemeClr val="tx2"/>
                </a:solidFill>
                <a:latin typeface="Calibri" pitchFamily="34" charset="0"/>
              </a:defRPr>
            </a:lvl8pPr>
            <a:lvl9pPr marL="1828800" algn="l" rtl="1" eaLnBrk="1" fontAlgn="base" hangingPunct="1">
              <a:spcBef>
                <a:spcPct val="0"/>
              </a:spcBef>
              <a:spcAft>
                <a:spcPct val="0"/>
              </a:spcAft>
              <a:defRPr sz="4000">
                <a:solidFill>
                  <a:schemeClr val="tx2"/>
                </a:solidFill>
                <a:latin typeface="Calibri" pitchFamily="34" charset="0"/>
              </a:defRPr>
            </a:lvl9pPr>
          </a:lstStyle>
          <a:p>
            <a:pPr defTabSz="914400"/>
            <a:r>
              <a:rPr lang="en-US" sz="3200" dirty="0" smtClean="0"/>
              <a:t>Challenges</a:t>
            </a:r>
            <a:endParaRPr lang="en-US" sz="3200" dirty="0"/>
          </a:p>
        </p:txBody>
      </p:sp>
    </p:spTree>
    <p:extLst>
      <p:ext uri="{BB962C8B-B14F-4D97-AF65-F5344CB8AC3E}">
        <p14:creationId xmlns:p14="http://schemas.microsoft.com/office/powerpoint/2010/main" val="14421179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20534802">
            <a:off x="768179" y="2119185"/>
            <a:ext cx="10396882" cy="1151965"/>
          </a:xfrm>
        </p:spPr>
        <p:txBody>
          <a:bodyPr/>
          <a:lstStyle/>
          <a:p>
            <a:r>
              <a:rPr lang="en-US" sz="7200" dirty="0" smtClean="0"/>
              <a:t>Thank you</a:t>
            </a:r>
            <a:endParaRPr lang="en-US" sz="7200" dirty="0"/>
          </a:p>
        </p:txBody>
      </p:sp>
    </p:spTree>
    <p:extLst>
      <p:ext uri="{BB962C8B-B14F-4D97-AF65-F5344CB8AC3E}">
        <p14:creationId xmlns:p14="http://schemas.microsoft.com/office/powerpoint/2010/main" val="4140585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7476" y="455140"/>
            <a:ext cx="10396882" cy="1151965"/>
          </a:xfrm>
        </p:spPr>
        <p:txBody>
          <a:bodyPr/>
          <a:lstStyle/>
          <a:p>
            <a:r>
              <a:rPr lang="en-US" sz="3200" dirty="0"/>
              <a:t>Incident Types Covered in SRS</a:t>
            </a:r>
          </a:p>
        </p:txBody>
      </p:sp>
      <p:pic>
        <p:nvPicPr>
          <p:cNvPr id="5" name="Picture 4"/>
          <p:cNvPicPr>
            <a:picLocks noChangeAspect="1"/>
          </p:cNvPicPr>
          <p:nvPr/>
        </p:nvPicPr>
        <p:blipFill rotWithShape="1">
          <a:blip r:embed="rId3"/>
          <a:srcRect r="39718"/>
          <a:stretch/>
        </p:blipFill>
        <p:spPr>
          <a:xfrm>
            <a:off x="4606568" y="1271546"/>
            <a:ext cx="5558924" cy="5187070"/>
          </a:xfrm>
          <a:prstGeom prst="rect">
            <a:avLst/>
          </a:prstGeom>
        </p:spPr>
      </p:pic>
      <p:sp>
        <p:nvSpPr>
          <p:cNvPr id="7" name="Content Placeholder 2"/>
          <p:cNvSpPr txBox="1">
            <a:spLocks/>
          </p:cNvSpPr>
          <p:nvPr/>
        </p:nvSpPr>
        <p:spPr>
          <a:xfrm>
            <a:off x="397476" y="1271547"/>
            <a:ext cx="8876526" cy="4769816"/>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514350" indent="-514350" defTabSz="914400">
              <a:spcBef>
                <a:spcPts val="0"/>
              </a:spcBef>
              <a:buClr>
                <a:srgbClr val="F0AD00"/>
              </a:buClr>
              <a:buFont typeface="+mj-lt"/>
              <a:buAutoNum type="arabicPeriod"/>
            </a:pPr>
            <a:r>
              <a:rPr lang="en-US" b="1" dirty="0" smtClean="0">
                <a:solidFill>
                  <a:prstClr val="black"/>
                </a:solidFill>
                <a:latin typeface="Corbel"/>
              </a:rPr>
              <a:t>Pressure Ulcers</a:t>
            </a:r>
          </a:p>
          <a:p>
            <a:pPr marL="514350" indent="-514350" defTabSz="914400">
              <a:spcBef>
                <a:spcPts val="0"/>
              </a:spcBef>
              <a:buClr>
                <a:srgbClr val="F0AD00"/>
              </a:buClr>
              <a:buFont typeface="+mj-lt"/>
              <a:buAutoNum type="arabicPeriod"/>
            </a:pPr>
            <a:r>
              <a:rPr lang="en-US" b="1" dirty="0" smtClean="0">
                <a:solidFill>
                  <a:prstClr val="black"/>
                </a:solidFill>
                <a:latin typeface="Corbel"/>
              </a:rPr>
              <a:t>Skin Integrity</a:t>
            </a:r>
          </a:p>
          <a:p>
            <a:pPr marL="514350" indent="-514350" defTabSz="914400">
              <a:spcBef>
                <a:spcPts val="0"/>
              </a:spcBef>
              <a:buClr>
                <a:srgbClr val="F0AD00"/>
              </a:buClr>
              <a:buFont typeface="+mj-lt"/>
              <a:buAutoNum type="arabicPeriod"/>
            </a:pPr>
            <a:r>
              <a:rPr lang="en-US" b="1" dirty="0" smtClean="0">
                <a:solidFill>
                  <a:prstClr val="black"/>
                </a:solidFill>
                <a:latin typeface="Corbel"/>
              </a:rPr>
              <a:t>Falls</a:t>
            </a:r>
          </a:p>
          <a:p>
            <a:pPr marL="514350" indent="-514350" defTabSz="914400">
              <a:spcBef>
                <a:spcPts val="0"/>
              </a:spcBef>
              <a:buClr>
                <a:srgbClr val="F0AD00"/>
              </a:buClr>
              <a:buFont typeface="+mj-lt"/>
              <a:buAutoNum type="arabicPeriod"/>
            </a:pPr>
            <a:r>
              <a:rPr lang="en-US" b="1" dirty="0" smtClean="0">
                <a:solidFill>
                  <a:prstClr val="black"/>
                </a:solidFill>
                <a:latin typeface="Corbel"/>
              </a:rPr>
              <a:t>Invasive Lines/Tubes</a:t>
            </a:r>
          </a:p>
          <a:p>
            <a:pPr marL="514350" indent="-514350" defTabSz="914400">
              <a:spcBef>
                <a:spcPts val="0"/>
              </a:spcBef>
              <a:buClr>
                <a:srgbClr val="F0AD00"/>
              </a:buClr>
              <a:buFont typeface="+mj-lt"/>
              <a:buAutoNum type="arabicPeriod"/>
            </a:pPr>
            <a:r>
              <a:rPr lang="en-US" b="1" dirty="0" smtClean="0">
                <a:solidFill>
                  <a:prstClr val="black"/>
                </a:solidFill>
                <a:latin typeface="Corbel"/>
              </a:rPr>
              <a:t>Patient Management</a:t>
            </a:r>
          </a:p>
          <a:p>
            <a:pPr marL="514350" indent="-514350" defTabSz="914400">
              <a:spcBef>
                <a:spcPts val="0"/>
              </a:spcBef>
              <a:buClr>
                <a:srgbClr val="F0AD00"/>
              </a:buClr>
              <a:buFont typeface="+mj-lt"/>
              <a:buAutoNum type="arabicPeriod"/>
            </a:pPr>
            <a:r>
              <a:rPr lang="en-US" b="1" dirty="0" smtClean="0">
                <a:solidFill>
                  <a:prstClr val="black"/>
                </a:solidFill>
                <a:latin typeface="Corbel"/>
              </a:rPr>
              <a:t>Procedural</a:t>
            </a:r>
          </a:p>
          <a:p>
            <a:pPr marL="514350" indent="-514350" defTabSz="914400">
              <a:spcBef>
                <a:spcPts val="0"/>
              </a:spcBef>
              <a:buClr>
                <a:srgbClr val="F0AD00"/>
              </a:buClr>
              <a:buFont typeface="+mj-lt"/>
              <a:buAutoNum type="arabicPeriod"/>
            </a:pPr>
            <a:r>
              <a:rPr lang="en-US" b="1" dirty="0" smtClean="0">
                <a:solidFill>
                  <a:prstClr val="black"/>
                </a:solidFill>
                <a:latin typeface="Corbel"/>
              </a:rPr>
              <a:t>Medication</a:t>
            </a:r>
          </a:p>
          <a:p>
            <a:pPr marL="514350" indent="-514350" defTabSz="914400">
              <a:spcBef>
                <a:spcPts val="0"/>
              </a:spcBef>
              <a:buClr>
                <a:srgbClr val="F0AD00"/>
              </a:buClr>
              <a:buFont typeface="+mj-lt"/>
              <a:buAutoNum type="arabicPeriod"/>
            </a:pPr>
            <a:r>
              <a:rPr lang="en-US" b="1" dirty="0" smtClean="0">
                <a:solidFill>
                  <a:prstClr val="black"/>
                </a:solidFill>
                <a:latin typeface="Corbel"/>
              </a:rPr>
              <a:t>Specimen</a:t>
            </a:r>
          </a:p>
          <a:p>
            <a:pPr marL="514350" indent="-514350" defTabSz="914400">
              <a:spcBef>
                <a:spcPts val="0"/>
              </a:spcBef>
              <a:buClr>
                <a:srgbClr val="F0AD00"/>
              </a:buClr>
              <a:buFont typeface="+mj-lt"/>
              <a:buAutoNum type="arabicPeriod"/>
            </a:pPr>
            <a:r>
              <a:rPr lang="en-US" b="1" dirty="0" smtClean="0">
                <a:solidFill>
                  <a:prstClr val="black"/>
                </a:solidFill>
                <a:latin typeface="Corbel"/>
              </a:rPr>
              <a:t>Transfusion Related</a:t>
            </a:r>
          </a:p>
          <a:p>
            <a:pPr marL="514350" indent="-514350" defTabSz="914400">
              <a:spcBef>
                <a:spcPts val="0"/>
              </a:spcBef>
              <a:buClr>
                <a:srgbClr val="F0AD00"/>
              </a:buClr>
              <a:buFont typeface="+mj-lt"/>
              <a:buAutoNum type="arabicPeriod"/>
            </a:pPr>
            <a:r>
              <a:rPr lang="en-US" b="1" dirty="0" smtClean="0">
                <a:solidFill>
                  <a:prstClr val="black"/>
                </a:solidFill>
                <a:latin typeface="Corbel"/>
              </a:rPr>
              <a:t>Trauma</a:t>
            </a:r>
          </a:p>
          <a:p>
            <a:pPr marL="514350" indent="-514350" defTabSz="914400">
              <a:spcBef>
                <a:spcPts val="0"/>
              </a:spcBef>
              <a:buClr>
                <a:srgbClr val="F0AD00"/>
              </a:buClr>
              <a:buFont typeface="+mj-lt"/>
              <a:buAutoNum type="arabicPeriod"/>
            </a:pPr>
            <a:r>
              <a:rPr lang="en-US" b="1" dirty="0" smtClean="0">
                <a:solidFill>
                  <a:prstClr val="black"/>
                </a:solidFill>
                <a:latin typeface="Corbel"/>
              </a:rPr>
              <a:t>Work Related Injuries</a:t>
            </a:r>
          </a:p>
          <a:p>
            <a:pPr marL="514350" indent="-514350" defTabSz="914400">
              <a:spcBef>
                <a:spcPts val="0"/>
              </a:spcBef>
              <a:buClr>
                <a:srgbClr val="F0AD00"/>
              </a:buClr>
              <a:buFont typeface="+mj-lt"/>
              <a:buAutoNum type="arabicPeriod"/>
            </a:pPr>
            <a:r>
              <a:rPr lang="en-US" b="1" dirty="0" smtClean="0">
                <a:solidFill>
                  <a:prstClr val="black"/>
                </a:solidFill>
                <a:latin typeface="Corbel"/>
              </a:rPr>
              <a:t>Dietary</a:t>
            </a:r>
          </a:p>
          <a:p>
            <a:pPr marL="514350" indent="-514350" defTabSz="914400">
              <a:spcBef>
                <a:spcPts val="0"/>
              </a:spcBef>
              <a:buClr>
                <a:srgbClr val="F0AD00"/>
              </a:buClr>
              <a:buFont typeface="+mj-lt"/>
              <a:buAutoNum type="arabicPeriod"/>
            </a:pPr>
            <a:r>
              <a:rPr lang="en-US" b="1" dirty="0" smtClean="0">
                <a:solidFill>
                  <a:prstClr val="black"/>
                </a:solidFill>
                <a:latin typeface="Corbel"/>
              </a:rPr>
              <a:t>Equipment/Device</a:t>
            </a:r>
          </a:p>
          <a:p>
            <a:pPr marL="514350" indent="-514350" defTabSz="914400">
              <a:spcBef>
                <a:spcPts val="0"/>
              </a:spcBef>
              <a:buClr>
                <a:srgbClr val="F0AD00"/>
              </a:buClr>
              <a:buFont typeface="+mj-lt"/>
              <a:buAutoNum type="arabicPeriod"/>
            </a:pPr>
            <a:r>
              <a:rPr lang="en-US" b="1" dirty="0" smtClean="0">
                <a:solidFill>
                  <a:prstClr val="black"/>
                </a:solidFill>
                <a:latin typeface="Corbel"/>
              </a:rPr>
              <a:t>Safety</a:t>
            </a:r>
          </a:p>
          <a:p>
            <a:pPr marL="514350" indent="-514350" defTabSz="914400">
              <a:spcBef>
                <a:spcPts val="0"/>
              </a:spcBef>
              <a:buClr>
                <a:srgbClr val="F0AD00"/>
              </a:buClr>
              <a:buFont typeface="+mj-lt"/>
              <a:buAutoNum type="arabicPeriod"/>
            </a:pPr>
            <a:r>
              <a:rPr lang="en-US" b="1" dirty="0" smtClean="0">
                <a:solidFill>
                  <a:prstClr val="black"/>
                </a:solidFill>
                <a:latin typeface="Corbel"/>
              </a:rPr>
              <a:t>Security</a:t>
            </a:r>
          </a:p>
          <a:p>
            <a:pPr marL="514350" indent="-514350" defTabSz="914400">
              <a:spcBef>
                <a:spcPts val="0"/>
              </a:spcBef>
              <a:buClr>
                <a:srgbClr val="F0AD00"/>
              </a:buClr>
              <a:buFont typeface="+mj-lt"/>
              <a:buAutoNum type="arabicPeriod"/>
            </a:pPr>
            <a:r>
              <a:rPr lang="en-US" b="1" dirty="0" smtClean="0">
                <a:solidFill>
                  <a:prstClr val="black"/>
                </a:solidFill>
                <a:latin typeface="Corbel"/>
              </a:rPr>
              <a:t>Electronic System</a:t>
            </a:r>
          </a:p>
          <a:p>
            <a:pPr marL="514350" indent="-514350" defTabSz="914400">
              <a:spcBef>
                <a:spcPts val="0"/>
              </a:spcBef>
              <a:buClr>
                <a:srgbClr val="F0AD00"/>
              </a:buClr>
              <a:buFont typeface="+mj-lt"/>
              <a:buAutoNum type="arabicPeriod"/>
            </a:pPr>
            <a:r>
              <a:rPr lang="en-US" b="1" dirty="0" smtClean="0">
                <a:solidFill>
                  <a:prstClr val="black"/>
                </a:solidFill>
                <a:latin typeface="Corbel"/>
              </a:rPr>
              <a:t>Clinical Administration</a:t>
            </a:r>
          </a:p>
          <a:p>
            <a:pPr marL="514350" indent="-514350" defTabSz="914400">
              <a:spcBef>
                <a:spcPts val="0"/>
              </a:spcBef>
              <a:buClr>
                <a:srgbClr val="F0AD00"/>
              </a:buClr>
              <a:buFont typeface="+mj-lt"/>
              <a:buAutoNum type="arabicPeriod"/>
            </a:pPr>
            <a:r>
              <a:rPr lang="en-US" b="1" dirty="0" smtClean="0">
                <a:solidFill>
                  <a:prstClr val="black"/>
                </a:solidFill>
                <a:latin typeface="Corbel"/>
              </a:rPr>
              <a:t>Clinical Documentation</a:t>
            </a:r>
          </a:p>
          <a:p>
            <a:pPr marL="514350" indent="-514350" defTabSz="914400">
              <a:spcBef>
                <a:spcPts val="0"/>
              </a:spcBef>
              <a:buClr>
                <a:srgbClr val="F0AD00"/>
              </a:buClr>
              <a:buFont typeface="+mj-lt"/>
              <a:buAutoNum type="arabicPeriod"/>
            </a:pPr>
            <a:r>
              <a:rPr lang="en-US" b="1" dirty="0" smtClean="0">
                <a:solidFill>
                  <a:prstClr val="black"/>
                </a:solidFill>
                <a:latin typeface="Corbel"/>
              </a:rPr>
              <a:t>Supplies/Consumables </a:t>
            </a:r>
          </a:p>
          <a:p>
            <a:pPr marL="514350" indent="-514350" defTabSz="914400">
              <a:spcBef>
                <a:spcPts val="0"/>
              </a:spcBef>
              <a:buClr>
                <a:srgbClr val="F0AD00"/>
              </a:buClr>
              <a:buFont typeface="+mj-lt"/>
              <a:buAutoNum type="arabicPeriod"/>
            </a:pPr>
            <a:r>
              <a:rPr lang="en-US" b="1" dirty="0" smtClean="0">
                <a:solidFill>
                  <a:prstClr val="black"/>
                </a:solidFill>
                <a:latin typeface="Corbel"/>
              </a:rPr>
              <a:t>Other </a:t>
            </a:r>
            <a:endParaRPr lang="en-US" b="1" dirty="0">
              <a:solidFill>
                <a:prstClr val="black"/>
              </a:solidFill>
              <a:latin typeface="Corbel"/>
            </a:endParaRPr>
          </a:p>
        </p:txBody>
      </p:sp>
    </p:spTree>
    <p:extLst>
      <p:ext uri="{BB962C8B-B14F-4D97-AF65-F5344CB8AC3E}">
        <p14:creationId xmlns:p14="http://schemas.microsoft.com/office/powerpoint/2010/main" val="3035339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7476" y="455140"/>
            <a:ext cx="10396882" cy="1151965"/>
          </a:xfrm>
        </p:spPr>
        <p:txBody>
          <a:bodyPr/>
          <a:lstStyle/>
          <a:p>
            <a:r>
              <a:rPr lang="en-US" sz="3200" dirty="0"/>
              <a:t>Number of Reported Incidents per Year</a:t>
            </a:r>
          </a:p>
        </p:txBody>
      </p:sp>
      <p:graphicFrame>
        <p:nvGraphicFramePr>
          <p:cNvPr id="5" name="Chart 4"/>
          <p:cNvGraphicFramePr>
            <a:graphicFrameLocks/>
          </p:cNvGraphicFramePr>
          <p:nvPr>
            <p:extLst>
              <p:ext uri="{D42A27DB-BD31-4B8C-83A1-F6EECF244321}">
                <p14:modId xmlns:p14="http://schemas.microsoft.com/office/powerpoint/2010/main" val="505967051"/>
              </p:ext>
            </p:extLst>
          </p:nvPr>
        </p:nvGraphicFramePr>
        <p:xfrm>
          <a:off x="397476" y="1335200"/>
          <a:ext cx="9151212" cy="4586627"/>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p:cNvCxnSpPr/>
          <p:nvPr/>
        </p:nvCxnSpPr>
        <p:spPr>
          <a:xfrm flipH="1">
            <a:off x="1266895" y="4782512"/>
            <a:ext cx="9112" cy="393229"/>
          </a:xfrm>
          <a:prstGeom prst="straightConnector1">
            <a:avLst/>
          </a:prstGeom>
          <a:ln w="15875">
            <a:solidFill>
              <a:srgbClr val="FF0000"/>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162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7476" y="455140"/>
            <a:ext cx="10396882" cy="1151965"/>
          </a:xfrm>
        </p:spPr>
        <p:txBody>
          <a:bodyPr/>
          <a:lstStyle/>
          <a:p>
            <a:r>
              <a:rPr lang="en-US" sz="3200" dirty="0"/>
              <a:t>Number of Incidents by M</a:t>
            </a:r>
            <a:r>
              <a:rPr lang="en-US" sz="3200" dirty="0" smtClean="0"/>
              <a:t>onths 2017 </a:t>
            </a:r>
            <a:r>
              <a:rPr lang="en-US" sz="3200" dirty="0"/>
              <a:t>- 2018</a:t>
            </a:r>
            <a:br>
              <a:rPr lang="en-US" sz="3200" dirty="0"/>
            </a:br>
            <a:endParaRPr lang="en-US" sz="3200" dirty="0"/>
          </a:p>
        </p:txBody>
      </p:sp>
      <p:graphicFrame>
        <p:nvGraphicFramePr>
          <p:cNvPr id="6" name="Chart 5"/>
          <p:cNvGraphicFramePr>
            <a:graphicFrameLocks/>
          </p:cNvGraphicFramePr>
          <p:nvPr>
            <p:extLst>
              <p:ext uri="{D42A27DB-BD31-4B8C-83A1-F6EECF244321}">
                <p14:modId xmlns:p14="http://schemas.microsoft.com/office/powerpoint/2010/main" val="426706257"/>
              </p:ext>
            </p:extLst>
          </p:nvPr>
        </p:nvGraphicFramePr>
        <p:xfrm>
          <a:off x="277994" y="1132999"/>
          <a:ext cx="9667875" cy="49577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91477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7476" y="455140"/>
            <a:ext cx="10396882" cy="1151965"/>
          </a:xfrm>
        </p:spPr>
        <p:txBody>
          <a:bodyPr/>
          <a:lstStyle/>
          <a:p>
            <a:r>
              <a:rPr lang="en-US" sz="3200" dirty="0" smtClean="0"/>
              <a:t>Top 10 Reported incident by Incident type FY 2018</a:t>
            </a:r>
            <a:endParaRPr lang="en-US" sz="3200" dirty="0"/>
          </a:p>
        </p:txBody>
      </p:sp>
      <p:graphicFrame>
        <p:nvGraphicFramePr>
          <p:cNvPr id="6" name="Chart 5"/>
          <p:cNvGraphicFramePr>
            <a:graphicFrameLocks/>
          </p:cNvGraphicFramePr>
          <p:nvPr>
            <p:extLst>
              <p:ext uri="{D42A27DB-BD31-4B8C-83A1-F6EECF244321}">
                <p14:modId xmlns:p14="http://schemas.microsoft.com/office/powerpoint/2010/main" val="1141406765"/>
              </p:ext>
            </p:extLst>
          </p:nvPr>
        </p:nvGraphicFramePr>
        <p:xfrm>
          <a:off x="397476" y="1075373"/>
          <a:ext cx="7746546" cy="5782627"/>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p:cNvPicPr>
            <a:picLocks noChangeAspect="1"/>
          </p:cNvPicPr>
          <p:nvPr/>
        </p:nvPicPr>
        <p:blipFill rotWithShape="1">
          <a:blip r:embed="rId4"/>
          <a:srcRect l="21168" r="24203" b="3247"/>
          <a:stretch/>
        </p:blipFill>
        <p:spPr>
          <a:xfrm>
            <a:off x="8125097" y="1815424"/>
            <a:ext cx="3805646" cy="3226839"/>
          </a:xfrm>
          <a:prstGeom prst="rect">
            <a:avLst/>
          </a:prstGeom>
        </p:spPr>
      </p:pic>
      <p:sp>
        <p:nvSpPr>
          <p:cNvPr id="8" name="TextBox 7"/>
          <p:cNvSpPr txBox="1"/>
          <p:nvPr/>
        </p:nvSpPr>
        <p:spPr>
          <a:xfrm>
            <a:off x="9701548" y="1446092"/>
            <a:ext cx="652743" cy="369332"/>
          </a:xfrm>
          <a:prstGeom prst="rect">
            <a:avLst/>
          </a:prstGeom>
          <a:noFill/>
        </p:spPr>
        <p:txBody>
          <a:bodyPr wrap="none" rtlCol="0">
            <a:spAutoFit/>
          </a:bodyPr>
          <a:lstStyle/>
          <a:p>
            <a:r>
              <a:rPr lang="en-US" dirty="0" smtClean="0"/>
              <a:t>2017</a:t>
            </a:r>
            <a:endParaRPr lang="en-US" dirty="0"/>
          </a:p>
        </p:txBody>
      </p:sp>
    </p:spTree>
    <p:extLst>
      <p:ext uri="{BB962C8B-B14F-4D97-AF65-F5344CB8AC3E}">
        <p14:creationId xmlns:p14="http://schemas.microsoft.com/office/powerpoint/2010/main" val="2392695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7476" y="455140"/>
            <a:ext cx="10396882" cy="1151965"/>
          </a:xfrm>
        </p:spPr>
        <p:txBody>
          <a:bodyPr/>
          <a:lstStyle/>
          <a:p>
            <a:r>
              <a:rPr lang="en-US" sz="3200" dirty="0"/>
              <a:t>Top 10 Incidents by Location (Exact) FY </a:t>
            </a:r>
            <a:r>
              <a:rPr lang="en-US" sz="3200" dirty="0" smtClean="0"/>
              <a:t>2018</a:t>
            </a:r>
            <a:endParaRPr lang="en-US" sz="3200" dirty="0"/>
          </a:p>
        </p:txBody>
      </p:sp>
      <p:graphicFrame>
        <p:nvGraphicFramePr>
          <p:cNvPr id="5" name="Chart 4"/>
          <p:cNvGraphicFramePr>
            <a:graphicFrameLocks/>
          </p:cNvGraphicFramePr>
          <p:nvPr>
            <p:extLst>
              <p:ext uri="{D42A27DB-BD31-4B8C-83A1-F6EECF244321}">
                <p14:modId xmlns:p14="http://schemas.microsoft.com/office/powerpoint/2010/main" val="2412619173"/>
              </p:ext>
            </p:extLst>
          </p:nvPr>
        </p:nvGraphicFramePr>
        <p:xfrm>
          <a:off x="397476" y="1332410"/>
          <a:ext cx="9295164" cy="47287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43341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97476" y="455140"/>
            <a:ext cx="10396882" cy="1151965"/>
          </a:xfrm>
          <a:prstGeom prst="rect">
            <a:avLst/>
          </a:prstGeom>
        </p:spPr>
        <p:txBody>
          <a:bodyPr/>
          <a:lstStyle>
            <a:lvl1pPr algn="l" rtl="1" eaLnBrk="1" fontAlgn="base" hangingPunct="1">
              <a:spcBef>
                <a:spcPct val="0"/>
              </a:spcBef>
              <a:spcAft>
                <a:spcPct val="0"/>
              </a:spcAft>
              <a:defRPr sz="4000" kern="1200">
                <a:solidFill>
                  <a:schemeClr val="tx2"/>
                </a:solidFill>
                <a:latin typeface="+mj-lt"/>
                <a:ea typeface="+mj-ea"/>
                <a:cs typeface="+mj-cs"/>
              </a:defRPr>
            </a:lvl1pPr>
            <a:lvl2pPr algn="l" rtl="1" eaLnBrk="1" fontAlgn="base" hangingPunct="1">
              <a:spcBef>
                <a:spcPct val="0"/>
              </a:spcBef>
              <a:spcAft>
                <a:spcPct val="0"/>
              </a:spcAft>
              <a:defRPr sz="4000">
                <a:solidFill>
                  <a:schemeClr val="tx2"/>
                </a:solidFill>
                <a:latin typeface="Calibri" pitchFamily="34" charset="0"/>
              </a:defRPr>
            </a:lvl2pPr>
            <a:lvl3pPr algn="l" rtl="1" eaLnBrk="1" fontAlgn="base" hangingPunct="1">
              <a:spcBef>
                <a:spcPct val="0"/>
              </a:spcBef>
              <a:spcAft>
                <a:spcPct val="0"/>
              </a:spcAft>
              <a:defRPr sz="4000">
                <a:solidFill>
                  <a:schemeClr val="tx2"/>
                </a:solidFill>
                <a:latin typeface="Calibri" pitchFamily="34" charset="0"/>
              </a:defRPr>
            </a:lvl3pPr>
            <a:lvl4pPr algn="l" rtl="1" eaLnBrk="1" fontAlgn="base" hangingPunct="1">
              <a:spcBef>
                <a:spcPct val="0"/>
              </a:spcBef>
              <a:spcAft>
                <a:spcPct val="0"/>
              </a:spcAft>
              <a:defRPr sz="4000">
                <a:solidFill>
                  <a:schemeClr val="tx2"/>
                </a:solidFill>
                <a:latin typeface="Calibri" pitchFamily="34" charset="0"/>
              </a:defRPr>
            </a:lvl4pPr>
            <a:lvl5pPr algn="l" rtl="1" eaLnBrk="1" fontAlgn="base" hangingPunct="1">
              <a:spcBef>
                <a:spcPct val="0"/>
              </a:spcBef>
              <a:spcAft>
                <a:spcPct val="0"/>
              </a:spcAft>
              <a:defRPr sz="4000">
                <a:solidFill>
                  <a:schemeClr val="tx2"/>
                </a:solidFill>
                <a:latin typeface="Calibri" pitchFamily="34" charset="0"/>
              </a:defRPr>
            </a:lvl5pPr>
            <a:lvl6pPr marL="457200" algn="l" rtl="1" eaLnBrk="1" fontAlgn="base" hangingPunct="1">
              <a:spcBef>
                <a:spcPct val="0"/>
              </a:spcBef>
              <a:spcAft>
                <a:spcPct val="0"/>
              </a:spcAft>
              <a:defRPr sz="4000">
                <a:solidFill>
                  <a:schemeClr val="tx2"/>
                </a:solidFill>
                <a:latin typeface="Calibri" pitchFamily="34" charset="0"/>
              </a:defRPr>
            </a:lvl6pPr>
            <a:lvl7pPr marL="914400" algn="l" rtl="1" eaLnBrk="1" fontAlgn="base" hangingPunct="1">
              <a:spcBef>
                <a:spcPct val="0"/>
              </a:spcBef>
              <a:spcAft>
                <a:spcPct val="0"/>
              </a:spcAft>
              <a:defRPr sz="4000">
                <a:solidFill>
                  <a:schemeClr val="tx2"/>
                </a:solidFill>
                <a:latin typeface="Calibri" pitchFamily="34" charset="0"/>
              </a:defRPr>
            </a:lvl7pPr>
            <a:lvl8pPr marL="1371600" algn="l" rtl="1" eaLnBrk="1" fontAlgn="base" hangingPunct="1">
              <a:spcBef>
                <a:spcPct val="0"/>
              </a:spcBef>
              <a:spcAft>
                <a:spcPct val="0"/>
              </a:spcAft>
              <a:defRPr sz="4000">
                <a:solidFill>
                  <a:schemeClr val="tx2"/>
                </a:solidFill>
                <a:latin typeface="Calibri" pitchFamily="34" charset="0"/>
              </a:defRPr>
            </a:lvl8pPr>
            <a:lvl9pPr marL="1828800" algn="l" rtl="1" eaLnBrk="1" fontAlgn="base" hangingPunct="1">
              <a:spcBef>
                <a:spcPct val="0"/>
              </a:spcBef>
              <a:spcAft>
                <a:spcPct val="0"/>
              </a:spcAft>
              <a:defRPr sz="4000">
                <a:solidFill>
                  <a:schemeClr val="tx2"/>
                </a:solidFill>
                <a:latin typeface="Calibri" pitchFamily="34" charset="0"/>
              </a:defRPr>
            </a:lvl9pPr>
          </a:lstStyle>
          <a:p>
            <a:pPr defTabSz="914400"/>
            <a:r>
              <a:rPr lang="en-US" sz="3200" dirty="0"/>
              <a:t>DEM Drill Down </a:t>
            </a:r>
            <a:br>
              <a:rPr lang="en-US" sz="3200" dirty="0"/>
            </a:br>
            <a:r>
              <a:rPr lang="en-US" sz="3200" dirty="0"/>
              <a:t>Reported Incidents by Incident Type FY </a:t>
            </a:r>
            <a:r>
              <a:rPr lang="en-US" sz="3200" dirty="0" smtClean="0"/>
              <a:t>2018 </a:t>
            </a:r>
            <a:br>
              <a:rPr lang="en-US" sz="3200" dirty="0" smtClean="0"/>
            </a:br>
            <a:endParaRPr lang="en-US" sz="3200" dirty="0"/>
          </a:p>
        </p:txBody>
      </p:sp>
      <p:graphicFrame>
        <p:nvGraphicFramePr>
          <p:cNvPr id="5" name="Chart 4"/>
          <p:cNvGraphicFramePr>
            <a:graphicFrameLocks/>
          </p:cNvGraphicFramePr>
          <p:nvPr>
            <p:extLst>
              <p:ext uri="{D42A27DB-BD31-4B8C-83A1-F6EECF244321}">
                <p14:modId xmlns:p14="http://schemas.microsoft.com/office/powerpoint/2010/main" val="1519223989"/>
              </p:ext>
            </p:extLst>
          </p:nvPr>
        </p:nvGraphicFramePr>
        <p:xfrm>
          <a:off x="905692" y="1232636"/>
          <a:ext cx="9000036" cy="52032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017106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5">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heme5" id="{5C85FEA3-5F98-4B10-9931-BB9034DFBACE}" vid="{68A157FE-BA29-4573-8A31-A6C86913E4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Theme5</Template>
  <TotalTime>60441</TotalTime>
  <Words>1754</Words>
  <Application>Microsoft Office PowerPoint</Application>
  <PresentationFormat>Widescreen</PresentationFormat>
  <Paragraphs>319</Paragraphs>
  <Slides>38</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Corbel</vt:lpstr>
      <vt:lpstr>Georgia</vt:lpstr>
      <vt:lpstr>Trebuchet MS</vt:lpstr>
      <vt:lpstr>Wingdings 2</vt:lpstr>
      <vt:lpstr>Wingdings 3</vt:lpstr>
      <vt:lpstr>Theme5</vt:lpstr>
      <vt:lpstr>PowerPoint Presentation</vt:lpstr>
      <vt:lpstr>PowerPoint Presentation</vt:lpstr>
      <vt:lpstr>PowerPoint Presentation</vt:lpstr>
      <vt:lpstr>Incident Types Covered in SRS</vt:lpstr>
      <vt:lpstr>Number of Reported Incidents per Year</vt:lpstr>
      <vt:lpstr>Number of Incidents by Months 2017 - 2018 </vt:lpstr>
      <vt:lpstr>Top 10 Reported incident by Incident type FY 2018</vt:lpstr>
      <vt:lpstr>Top 10 Incidents by Location (Exact) FY 2018</vt:lpstr>
      <vt:lpstr>PowerPoint Presentation</vt:lpstr>
      <vt:lpstr>PowerPoint Presentation</vt:lpstr>
      <vt:lpstr>PowerPoint Presentation</vt:lpstr>
      <vt:lpstr>Clinical Documentation by Variances </vt:lpstr>
      <vt:lpstr>Top 10 Clinical Documentation (Missing, Incomplete, Incorrect) per location Exact </vt:lpstr>
      <vt:lpstr>Top 10 Patient Management by Sub Category  </vt:lpstr>
      <vt:lpstr>Top 10 Patient Management (Delay Treatment) per  Location Exact </vt:lpstr>
      <vt:lpstr>Top 10 Patient Management (Delay Admission) per  Location Exact </vt:lpstr>
      <vt:lpstr>Top 15 Incidents by Discover Location FY 2018</vt:lpstr>
      <vt:lpstr>PowerPoint Presentation</vt:lpstr>
      <vt:lpstr>PowerPoint Presentation</vt:lpstr>
      <vt:lpstr>PowerPoint Presentation</vt:lpstr>
      <vt:lpstr>PowerPoint Presentation</vt:lpstr>
      <vt:lpstr>Number of Intense Analysis/Case Reviews per Year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2019 Plan</vt:lpstr>
      <vt:lpstr>PowerPoint Presentation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GHURAB, HADEEL SAMI</dc:creator>
  <cp:lastModifiedBy>QOULAGHASI, IBRAHIM RIAD</cp:lastModifiedBy>
  <cp:revision>326</cp:revision>
  <cp:lastPrinted>2018-07-15T06:34:23Z</cp:lastPrinted>
  <dcterms:created xsi:type="dcterms:W3CDTF">2018-05-23T11:07:35Z</dcterms:created>
  <dcterms:modified xsi:type="dcterms:W3CDTF">2019-03-04T05:52:17Z</dcterms:modified>
</cp:coreProperties>
</file>