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
  </p:notesMasterIdLst>
  <p:sldIdLst>
    <p:sldId id="256" r:id="rId2"/>
    <p:sldId id="257" r:id="rId3"/>
    <p:sldId id="267" r:id="rId4"/>
    <p:sldId id="258" r:id="rId5"/>
    <p:sldId id="259" r:id="rId6"/>
    <p:sldId id="260" r:id="rId7"/>
    <p:sldId id="271" r:id="rId8"/>
    <p:sldId id="261" r:id="rId9"/>
    <p:sldId id="262" r:id="rId10"/>
    <p:sldId id="264" r:id="rId11"/>
    <p:sldId id="269" r:id="rId12"/>
    <p:sldId id="263" r:id="rId13"/>
    <p:sldId id="270" r:id="rId14"/>
    <p:sldId id="265" r:id="rId15"/>
    <p:sldId id="266"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D9407-AE0D-4438-9F6D-98897593E19D}" type="datetimeFigureOut">
              <a:rPr lang="en-US" smtClean="0"/>
              <a:t>4/30/2020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2AA932-C645-49D0-A996-B4EE70A48A3E}" type="slidenum">
              <a:rPr lang="en-US" smtClean="0"/>
              <a:t>‹#›</a:t>
            </a:fld>
            <a:endParaRPr lang="en-US"/>
          </a:p>
        </p:txBody>
      </p:sp>
    </p:spTree>
    <p:extLst>
      <p:ext uri="{BB962C8B-B14F-4D97-AF65-F5344CB8AC3E}">
        <p14:creationId xmlns:p14="http://schemas.microsoft.com/office/powerpoint/2010/main" val="999854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2AA932-C645-49D0-A996-B4EE70A48A3E}" type="slidenum">
              <a:rPr lang="en-US" smtClean="0"/>
              <a:t>1</a:t>
            </a:fld>
            <a:endParaRPr lang="en-US"/>
          </a:p>
        </p:txBody>
      </p:sp>
    </p:spTree>
    <p:extLst>
      <p:ext uri="{BB962C8B-B14F-4D97-AF65-F5344CB8AC3E}">
        <p14:creationId xmlns:p14="http://schemas.microsoft.com/office/powerpoint/2010/main" val="2949088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2AA932-C645-49D0-A996-B4EE70A48A3E}" type="slidenum">
              <a:rPr lang="en-US" smtClean="0"/>
              <a:t>5</a:t>
            </a:fld>
            <a:endParaRPr lang="en-US"/>
          </a:p>
        </p:txBody>
      </p:sp>
    </p:spTree>
    <p:extLst>
      <p:ext uri="{BB962C8B-B14F-4D97-AF65-F5344CB8AC3E}">
        <p14:creationId xmlns:p14="http://schemas.microsoft.com/office/powerpoint/2010/main" val="3194170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2AA932-C645-49D0-A996-B4EE70A48A3E}" type="slidenum">
              <a:rPr lang="en-US" smtClean="0"/>
              <a:t>7</a:t>
            </a:fld>
            <a:endParaRPr lang="en-US"/>
          </a:p>
        </p:txBody>
      </p:sp>
    </p:spTree>
    <p:extLst>
      <p:ext uri="{BB962C8B-B14F-4D97-AF65-F5344CB8AC3E}">
        <p14:creationId xmlns:p14="http://schemas.microsoft.com/office/powerpoint/2010/main" val="19920533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27D6853C-82B5-4D84-A631-17F7C2636ACF}" type="datetimeFigureOut">
              <a:rPr lang="en-US" smtClean="0"/>
              <a:t>4/30/2020</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128172894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D6853C-82B5-4D84-A631-17F7C2636ACF}"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2843155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7D6853C-82B5-4D84-A631-17F7C2636ACF}" type="datetimeFigureOut">
              <a:rPr lang="en-US" smtClean="0"/>
              <a:t>4/30/2020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251173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7D6853C-82B5-4D84-A631-17F7C2636ACF}" type="datetimeFigureOut">
              <a:rPr lang="en-US" smtClean="0"/>
              <a:t>4/30/2020</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926BA076-1EA7-4503-88BD-C87C0E135AA5}"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3365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7D6853C-82B5-4D84-A631-17F7C2636ACF}" type="datetimeFigureOut">
              <a:rPr lang="en-US" smtClean="0"/>
              <a:t>4/30/2020</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1265734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7D6853C-82B5-4D84-A631-17F7C2636ACF}"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833994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7D6853C-82B5-4D84-A631-17F7C2636ACF}"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1689095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6853C-82B5-4D84-A631-17F7C2636ACF}"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2880243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27D6853C-82B5-4D84-A631-17F7C2636ACF}" type="datetimeFigureOut">
              <a:rPr lang="en-US" smtClean="0"/>
              <a:t>4/30/2020</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2458923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6853C-82B5-4D84-A631-17F7C2636ACF}"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109918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27D6853C-82B5-4D84-A631-17F7C2636ACF}" type="datetimeFigureOut">
              <a:rPr lang="en-US" smtClean="0"/>
              <a:t>4/30/2020</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59879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6853C-82B5-4D84-A631-17F7C2636ACF}"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401785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6853C-82B5-4D84-A631-17F7C2636ACF}"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1688657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D6853C-82B5-4D84-A631-17F7C2636ACF}"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213444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6853C-82B5-4D84-A631-17F7C2636ACF}"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38437394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D6853C-82B5-4D84-A631-17F7C2636ACF}"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164791101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D6853C-82B5-4D84-A631-17F7C2636ACF}"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BA076-1EA7-4503-88BD-C87C0E135AA5}" type="slidenum">
              <a:rPr lang="en-US" smtClean="0"/>
              <a:t>‹#›</a:t>
            </a:fld>
            <a:endParaRPr lang="en-US"/>
          </a:p>
        </p:txBody>
      </p:sp>
    </p:spTree>
    <p:extLst>
      <p:ext uri="{BB962C8B-B14F-4D97-AF65-F5344CB8AC3E}">
        <p14:creationId xmlns:p14="http://schemas.microsoft.com/office/powerpoint/2010/main" val="3189895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7D6853C-82B5-4D84-A631-17F7C2636ACF}" type="datetimeFigureOut">
              <a:rPr lang="en-US" smtClean="0"/>
              <a:t>4/30/2020</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26BA076-1EA7-4503-88BD-C87C0E135AA5}" type="slidenum">
              <a:rPr lang="en-US" smtClean="0"/>
              <a:t>‹#›</a:t>
            </a:fld>
            <a:endParaRPr lang="en-US"/>
          </a:p>
        </p:txBody>
      </p:sp>
    </p:spTree>
    <p:extLst>
      <p:ext uri="{BB962C8B-B14F-4D97-AF65-F5344CB8AC3E}">
        <p14:creationId xmlns:p14="http://schemas.microsoft.com/office/powerpoint/2010/main" val="2189187740"/>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2012" y="1332625"/>
            <a:ext cx="9448800" cy="1825096"/>
          </a:xfrm>
        </p:spPr>
        <p:txBody>
          <a:bodyPr>
            <a:normAutofit/>
          </a:bodyPr>
          <a:lstStyle/>
          <a:p>
            <a:r>
              <a:rPr lang="en-US" sz="5400" b="1" dirty="0" smtClean="0"/>
              <a:t>Resuscitation &amp; COVID-19</a:t>
            </a:r>
            <a:br>
              <a:rPr lang="en-US" sz="5400" b="1" dirty="0" smtClean="0"/>
            </a:br>
            <a:r>
              <a:rPr lang="en-US" sz="3200" b="1" dirty="0" smtClean="0"/>
              <a:t>Life Support Training Center</a:t>
            </a:r>
            <a:endParaRPr lang="en-US" sz="3200" b="1" dirty="0"/>
          </a:p>
        </p:txBody>
      </p:sp>
      <p:sp>
        <p:nvSpPr>
          <p:cNvPr id="3" name="Subtitle 2"/>
          <p:cNvSpPr>
            <a:spLocks noGrp="1"/>
          </p:cNvSpPr>
          <p:nvPr>
            <p:ph type="subTitle" idx="1"/>
          </p:nvPr>
        </p:nvSpPr>
        <p:spPr>
          <a:xfrm>
            <a:off x="1272012" y="3233938"/>
            <a:ext cx="10457782" cy="1273485"/>
          </a:xfrm>
        </p:spPr>
        <p:txBody>
          <a:bodyPr>
            <a:noAutofit/>
          </a:bodyPr>
          <a:lstStyle/>
          <a:p>
            <a:r>
              <a:rPr lang="en-US" sz="2400" dirty="0" smtClean="0"/>
              <a:t>King Faisal Specialist Hospital &amp; Research Centre (Riyadh)</a:t>
            </a:r>
            <a:endParaRPr lang="en-US" sz="2400" dirty="0"/>
          </a:p>
        </p:txBody>
      </p:sp>
    </p:spTree>
    <p:extLst>
      <p:ext uri="{BB962C8B-B14F-4D97-AF65-F5344CB8AC3E}">
        <p14:creationId xmlns:p14="http://schemas.microsoft.com/office/powerpoint/2010/main" val="180220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072" y="190498"/>
            <a:ext cx="12171928" cy="1293028"/>
          </a:xfrm>
        </p:spPr>
        <p:txBody>
          <a:bodyPr/>
          <a:lstStyle/>
          <a:p>
            <a:pPr algn="ctr"/>
            <a:r>
              <a:rPr lang="en-US" b="1" dirty="0"/>
              <a:t>Advanced Cardiac Life Support Algorithm (Adult)</a:t>
            </a:r>
          </a:p>
        </p:txBody>
      </p:sp>
      <p:sp>
        <p:nvSpPr>
          <p:cNvPr id="6" name="Content Placeholder 5"/>
          <p:cNvSpPr>
            <a:spLocks noGrp="1"/>
          </p:cNvSpPr>
          <p:nvPr>
            <p:ph sz="half" idx="1"/>
          </p:nvPr>
        </p:nvSpPr>
        <p:spPr>
          <a:xfrm>
            <a:off x="20072" y="1390247"/>
            <a:ext cx="12171928" cy="4737837"/>
          </a:xfrm>
        </p:spPr>
        <p:txBody>
          <a:bodyPr>
            <a:normAutofit/>
          </a:bodyPr>
          <a:lstStyle/>
          <a:p>
            <a:pPr marL="0" indent="0">
              <a:buNone/>
            </a:pPr>
            <a:r>
              <a:rPr lang="en-US" dirty="0"/>
              <a:t>The AHA guidelines remain largely intact for cardiac arrest </a:t>
            </a:r>
            <a:r>
              <a:rPr lang="en-US" dirty="0" smtClean="0"/>
              <a:t>in confirmed/suspected COVID-19 patients. </a:t>
            </a:r>
          </a:p>
          <a:p>
            <a:pPr marL="0" indent="0">
              <a:buNone/>
            </a:pPr>
            <a:r>
              <a:rPr lang="en-US" b="1" dirty="0" smtClean="0"/>
              <a:t>Non-shockable arrest rhythm (asystole/PEA) </a:t>
            </a:r>
          </a:p>
          <a:p>
            <a:r>
              <a:rPr lang="en-US" b="1" dirty="0" smtClean="0"/>
              <a:t>Don PPE gear </a:t>
            </a:r>
            <a:r>
              <a:rPr lang="en-US" dirty="0" smtClean="0"/>
              <a:t>prior to entering room/area</a:t>
            </a:r>
          </a:p>
          <a:p>
            <a:r>
              <a:rPr lang="en-US" b="1" dirty="0" smtClean="0"/>
              <a:t>Intubate patient immediately or as soon as possible </a:t>
            </a:r>
          </a:p>
          <a:p>
            <a:r>
              <a:rPr lang="en-US" dirty="0"/>
              <a:t>T</a:t>
            </a:r>
            <a:r>
              <a:rPr lang="en-US" dirty="0" smtClean="0"/>
              <a:t>wo-minute CPR cycle. </a:t>
            </a:r>
          </a:p>
          <a:p>
            <a:r>
              <a:rPr lang="en-US" dirty="0" smtClean="0"/>
              <a:t>Prepare and administer epinephrine 1mg (repeat 3-5 minutes).</a:t>
            </a:r>
          </a:p>
          <a:p>
            <a:r>
              <a:rPr lang="en-US" sz="2400" dirty="0"/>
              <a:t>Reassess rhythm.</a:t>
            </a:r>
          </a:p>
          <a:p>
            <a:r>
              <a:rPr lang="en-US" sz="2400" dirty="0"/>
              <a:t>If persistent, two-minute CPR cycle. </a:t>
            </a:r>
          </a:p>
          <a:p>
            <a:r>
              <a:rPr lang="en-US" sz="2400" dirty="0"/>
              <a:t>Consider reversible causes, and initiate treatment accordingly. </a:t>
            </a:r>
          </a:p>
          <a:p>
            <a:r>
              <a:rPr lang="en-US" sz="2400" dirty="0"/>
              <a:t>Continue algorithm and drug therapy. </a:t>
            </a:r>
          </a:p>
          <a:p>
            <a:endParaRPr lang="en-US" dirty="0"/>
          </a:p>
        </p:txBody>
      </p:sp>
      <p:sp>
        <p:nvSpPr>
          <p:cNvPr id="3" name="TextBox 2"/>
          <p:cNvSpPr txBox="1"/>
          <p:nvPr/>
        </p:nvSpPr>
        <p:spPr>
          <a:xfrm>
            <a:off x="5657839" y="6252740"/>
            <a:ext cx="6534161" cy="461665"/>
          </a:xfrm>
          <a:prstGeom prst="rect">
            <a:avLst/>
          </a:prstGeom>
          <a:noFill/>
        </p:spPr>
        <p:txBody>
          <a:bodyPr wrap="none" rtlCol="0">
            <a:spAutoFit/>
          </a:bodyPr>
          <a:lstStyle/>
          <a:p>
            <a:r>
              <a:rPr lang="en-US" sz="2400" b="1" dirty="0" smtClean="0">
                <a:solidFill>
                  <a:srgbClr val="FF0000"/>
                </a:solidFill>
              </a:rPr>
              <a:t>*ALGORITHM FIGURE SHOWN IN NEXT PAGE</a:t>
            </a:r>
            <a:endParaRPr lang="en-US" sz="2400" b="1" dirty="0">
              <a:solidFill>
                <a:srgbClr val="FF0000"/>
              </a:solidFill>
            </a:endParaRPr>
          </a:p>
        </p:txBody>
      </p:sp>
    </p:spTree>
    <p:extLst>
      <p:ext uri="{BB962C8B-B14F-4D97-AF65-F5344CB8AC3E}">
        <p14:creationId xmlns:p14="http://schemas.microsoft.com/office/powerpoint/2010/main" val="3133425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6"/>
          <p:cNvPicPr>
            <a:picLocks noGrp="1" noChangeAspect="1"/>
          </p:cNvPicPr>
          <p:nvPr>
            <p:ph sz="half" idx="2"/>
          </p:nvPr>
        </p:nvPicPr>
        <p:blipFill rotWithShape="1">
          <a:blip r:embed="rId2"/>
          <a:srcRect r="835" b="48840"/>
          <a:stretch/>
        </p:blipFill>
        <p:spPr>
          <a:xfrm>
            <a:off x="0" y="1"/>
            <a:ext cx="6032500" cy="6857999"/>
          </a:xfrm>
          <a:prstGeom prst="rect">
            <a:avLst/>
          </a:prstGeom>
        </p:spPr>
      </p:pic>
      <p:pic>
        <p:nvPicPr>
          <p:cNvPr id="6" name="Content Placeholder 6"/>
          <p:cNvPicPr>
            <a:picLocks noGrp="1" noChangeAspect="1"/>
          </p:cNvPicPr>
          <p:nvPr>
            <p:ph sz="half" idx="2"/>
          </p:nvPr>
        </p:nvPicPr>
        <p:blipFill rotWithShape="1">
          <a:blip r:embed="rId2"/>
          <a:srcRect l="1706" t="49396"/>
          <a:stretch/>
        </p:blipFill>
        <p:spPr>
          <a:xfrm>
            <a:off x="6096000" y="0"/>
            <a:ext cx="6045200" cy="6857999"/>
          </a:xfrm>
          <a:prstGeom prst="rect">
            <a:avLst/>
          </a:prstGeom>
        </p:spPr>
      </p:pic>
    </p:spTree>
    <p:extLst>
      <p:ext uri="{BB962C8B-B14F-4D97-AF65-F5344CB8AC3E}">
        <p14:creationId xmlns:p14="http://schemas.microsoft.com/office/powerpoint/2010/main" val="2950449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32573"/>
            <a:ext cx="12192000" cy="1293028"/>
          </a:xfrm>
        </p:spPr>
        <p:txBody>
          <a:bodyPr/>
          <a:lstStyle/>
          <a:p>
            <a:pPr algn="ctr"/>
            <a:r>
              <a:rPr lang="en-US" dirty="0" smtClean="0"/>
              <a:t>Advanced Cardiac Life Support Algorithm (Adult)</a:t>
            </a:r>
            <a:endParaRPr lang="en-US" dirty="0"/>
          </a:p>
        </p:txBody>
      </p:sp>
      <p:sp>
        <p:nvSpPr>
          <p:cNvPr id="5" name="Content Placeholder 4"/>
          <p:cNvSpPr>
            <a:spLocks noGrp="1"/>
          </p:cNvSpPr>
          <p:nvPr>
            <p:ph sz="half" idx="1"/>
          </p:nvPr>
        </p:nvSpPr>
        <p:spPr>
          <a:xfrm>
            <a:off x="6887693" y="2146298"/>
            <a:ext cx="4198671" cy="4267201"/>
          </a:xfrm>
        </p:spPr>
        <p:txBody>
          <a:bodyPr>
            <a:normAutofit fontScale="92500"/>
          </a:bodyPr>
          <a:lstStyle/>
          <a:p>
            <a:r>
              <a:rPr lang="en-US" dirty="0" smtClean="0"/>
              <a:t>Administer </a:t>
            </a:r>
            <a:r>
              <a:rPr lang="en-US" dirty="0"/>
              <a:t>epinephrine (repeat 3-5 minutes), prepare amiodarone 300mg or lidocaine 1-1.5mg/kg. </a:t>
            </a:r>
            <a:endParaRPr lang="en-US" dirty="0" smtClean="0"/>
          </a:p>
          <a:p>
            <a:r>
              <a:rPr lang="en-US" dirty="0" smtClean="0"/>
              <a:t>Reassess</a:t>
            </a:r>
            <a:r>
              <a:rPr lang="en-US" dirty="0"/>
              <a:t>, if persistent arrhythmia, deliver unsynchronized shock (360J). </a:t>
            </a:r>
            <a:endParaRPr lang="en-US" dirty="0" smtClean="0"/>
          </a:p>
          <a:p>
            <a:r>
              <a:rPr lang="en-US" dirty="0" smtClean="0"/>
              <a:t>Two-minute </a:t>
            </a:r>
            <a:r>
              <a:rPr lang="en-US" dirty="0"/>
              <a:t>CPR cycle. Administer amiodarone or lidocaine, and prepare epinephrine 1mg. </a:t>
            </a:r>
            <a:endParaRPr lang="en-US" dirty="0" smtClean="0"/>
          </a:p>
          <a:p>
            <a:r>
              <a:rPr lang="en-US" dirty="0" smtClean="0"/>
              <a:t>Continue </a:t>
            </a:r>
            <a:r>
              <a:rPr lang="en-US" dirty="0"/>
              <a:t>algorithm and drug therapy accordingly.  </a:t>
            </a:r>
          </a:p>
          <a:p>
            <a:endParaRPr lang="en-US" dirty="0"/>
          </a:p>
        </p:txBody>
      </p:sp>
      <p:sp>
        <p:nvSpPr>
          <p:cNvPr id="6" name="Content Placeholder 4"/>
          <p:cNvSpPr txBox="1">
            <a:spLocks/>
          </p:cNvSpPr>
          <p:nvPr/>
        </p:nvSpPr>
        <p:spPr>
          <a:xfrm>
            <a:off x="637457" y="1993898"/>
            <a:ext cx="5170736" cy="4419601"/>
          </a:xfrm>
          <a:prstGeom prst="rect">
            <a:avLst/>
          </a:prstGeom>
        </p:spPr>
        <p:txBody>
          <a:bodyPr vert="horz" lIns="91440" tIns="45720" rIns="91440" bIns="45720" rtlCol="0">
            <a:normAutofit fontScale="92500" lnSpcReduction="10000"/>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r>
              <a:rPr lang="en-US" b="1" dirty="0" smtClean="0"/>
              <a:t>Shockable arrest rhythm (VF/</a:t>
            </a:r>
            <a:r>
              <a:rPr lang="en-US" b="1" dirty="0" err="1" smtClean="0"/>
              <a:t>pVT</a:t>
            </a:r>
            <a:r>
              <a:rPr lang="en-US" b="1" dirty="0" smtClean="0"/>
              <a:t>) </a:t>
            </a:r>
            <a:r>
              <a:rPr lang="en-US" dirty="0" smtClean="0"/>
              <a:t> </a:t>
            </a:r>
          </a:p>
          <a:p>
            <a:r>
              <a:rPr lang="en-US" sz="2200" b="1" dirty="0" smtClean="0"/>
              <a:t>Don PPE gear </a:t>
            </a:r>
            <a:r>
              <a:rPr lang="en-US" sz="2200" dirty="0" smtClean="0"/>
              <a:t>prior to entering the room or area.</a:t>
            </a:r>
          </a:p>
          <a:p>
            <a:r>
              <a:rPr lang="en-US" sz="2200" dirty="0" smtClean="0"/>
              <a:t>deliver unsynchronized shock (200J). </a:t>
            </a:r>
          </a:p>
          <a:p>
            <a:r>
              <a:rPr lang="en-US" sz="2200" b="1" dirty="0" smtClean="0"/>
              <a:t>Intubate the patient immediately or as soon as possible. </a:t>
            </a:r>
          </a:p>
          <a:p>
            <a:r>
              <a:rPr lang="en-US" sz="2200" dirty="0" smtClean="0"/>
              <a:t>Two-minute CPR cycle. </a:t>
            </a:r>
          </a:p>
          <a:p>
            <a:r>
              <a:rPr lang="en-US" sz="2200" dirty="0" smtClean="0"/>
              <a:t>Prepare epinephrine 1mg. </a:t>
            </a:r>
          </a:p>
          <a:p>
            <a:r>
              <a:rPr lang="en-US" sz="2200" dirty="0" smtClean="0"/>
              <a:t>Reassess, if persistent arrhythmia, deliver unsynchronized shock (300J). </a:t>
            </a:r>
          </a:p>
          <a:p>
            <a:r>
              <a:rPr lang="en-US" sz="2200" dirty="0"/>
              <a:t>Two-minute CPR cycle. </a:t>
            </a:r>
          </a:p>
        </p:txBody>
      </p:sp>
      <p:sp>
        <p:nvSpPr>
          <p:cNvPr id="8" name="TextBox 7"/>
          <p:cNvSpPr txBox="1"/>
          <p:nvPr/>
        </p:nvSpPr>
        <p:spPr>
          <a:xfrm>
            <a:off x="5556239" y="6320131"/>
            <a:ext cx="6534161" cy="461665"/>
          </a:xfrm>
          <a:prstGeom prst="rect">
            <a:avLst/>
          </a:prstGeom>
          <a:noFill/>
        </p:spPr>
        <p:txBody>
          <a:bodyPr wrap="none" rtlCol="0">
            <a:spAutoFit/>
          </a:bodyPr>
          <a:lstStyle/>
          <a:p>
            <a:r>
              <a:rPr lang="en-US" sz="2400" b="1" dirty="0" smtClean="0">
                <a:solidFill>
                  <a:srgbClr val="FF0000"/>
                </a:solidFill>
              </a:rPr>
              <a:t>*ALGORITHM FIGURE SHOWN IN NEXT PAGE</a:t>
            </a:r>
            <a:endParaRPr lang="en-US" sz="2400" b="1" dirty="0">
              <a:solidFill>
                <a:srgbClr val="FF0000"/>
              </a:solidFill>
            </a:endParaRPr>
          </a:p>
        </p:txBody>
      </p:sp>
    </p:spTree>
    <p:extLst>
      <p:ext uri="{BB962C8B-B14F-4D97-AF65-F5344CB8AC3E}">
        <p14:creationId xmlns:p14="http://schemas.microsoft.com/office/powerpoint/2010/main" val="2811458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rotWithShape="1">
          <a:blip r:embed="rId2"/>
          <a:srcRect b="47382"/>
          <a:stretch/>
        </p:blipFill>
        <p:spPr>
          <a:xfrm>
            <a:off x="35808" y="0"/>
            <a:ext cx="6075267" cy="6858000"/>
          </a:xfrm>
          <a:prstGeom prst="rect">
            <a:avLst/>
          </a:prstGeom>
        </p:spPr>
      </p:pic>
      <p:pic>
        <p:nvPicPr>
          <p:cNvPr id="8" name="Content Placeholder 6"/>
          <p:cNvPicPr>
            <a:picLocks noGrp="1" noChangeAspect="1"/>
          </p:cNvPicPr>
          <p:nvPr>
            <p:ph sz="half" idx="2"/>
          </p:nvPr>
        </p:nvPicPr>
        <p:blipFill rotWithShape="1">
          <a:blip r:embed="rId2"/>
          <a:srcRect t="46482"/>
          <a:stretch/>
        </p:blipFill>
        <p:spPr>
          <a:xfrm>
            <a:off x="6203860" y="0"/>
            <a:ext cx="5973150" cy="6858000"/>
          </a:xfrm>
          <a:prstGeom prst="rect">
            <a:avLst/>
          </a:prstGeom>
        </p:spPr>
      </p:pic>
    </p:spTree>
    <p:extLst>
      <p:ext uri="{BB962C8B-B14F-4D97-AF65-F5344CB8AC3E}">
        <p14:creationId xmlns:p14="http://schemas.microsoft.com/office/powerpoint/2010/main" val="251168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5471"/>
            <a:ext cx="12192000" cy="1293028"/>
          </a:xfrm>
        </p:spPr>
        <p:txBody>
          <a:bodyPr/>
          <a:lstStyle/>
          <a:p>
            <a:r>
              <a:rPr lang="en-US" b="1" dirty="0" smtClean="0"/>
              <a:t>Return of Spontaneous Circulation &amp; Transportation</a:t>
            </a:r>
            <a:endParaRPr lang="en-US" b="1" dirty="0"/>
          </a:p>
        </p:txBody>
      </p:sp>
      <p:sp>
        <p:nvSpPr>
          <p:cNvPr id="5" name="Content Placeholder 4"/>
          <p:cNvSpPr>
            <a:spLocks noGrp="1"/>
          </p:cNvSpPr>
          <p:nvPr>
            <p:ph idx="1"/>
          </p:nvPr>
        </p:nvSpPr>
        <p:spPr>
          <a:xfrm>
            <a:off x="152400" y="1968499"/>
            <a:ext cx="12039600" cy="4584701"/>
          </a:xfrm>
        </p:spPr>
        <p:txBody>
          <a:bodyPr>
            <a:noAutofit/>
          </a:bodyPr>
          <a:lstStyle/>
          <a:p>
            <a:r>
              <a:rPr lang="en-US" dirty="0" smtClean="0"/>
              <a:t>Once ROSC is achieved, </a:t>
            </a:r>
            <a:r>
              <a:rPr lang="en-US" b="1" dirty="0" smtClean="0"/>
              <a:t>as the patient is already intubated,</a:t>
            </a:r>
            <a:r>
              <a:rPr lang="en-US" dirty="0" smtClean="0"/>
              <a:t> </a:t>
            </a:r>
            <a:r>
              <a:rPr lang="en-US" dirty="0"/>
              <a:t>e</a:t>
            </a:r>
            <a:r>
              <a:rPr lang="en-US" dirty="0" smtClean="0"/>
              <a:t>nsure the endotracheal tube remains in place via 5-point auscultation, inspecting chest rise, and monitoring oxygen saturation and wave </a:t>
            </a:r>
            <a:r>
              <a:rPr lang="en-US" dirty="0" err="1" smtClean="0"/>
              <a:t>capnography</a:t>
            </a:r>
            <a:r>
              <a:rPr lang="en-US" dirty="0" smtClean="0"/>
              <a:t> levels (as the tube may have dislodged during chest compressions). </a:t>
            </a:r>
          </a:p>
          <a:p>
            <a:r>
              <a:rPr lang="en-US" dirty="0" smtClean="0"/>
              <a:t>Stabilize the patient’s circulation – administer 1-2 liters of normal saline or ringers lactate (if targeted temperature management protocols are initiated, fluids should be 4⁰C to help achieve a body core temperature of 32-36⁰C).</a:t>
            </a:r>
          </a:p>
          <a:p>
            <a:r>
              <a:rPr lang="en-US" dirty="0" smtClean="0"/>
              <a:t>Perform 12-lead EKG and diagnostic tests (chest x-ray, laboratory tests) as per departmental protocols. </a:t>
            </a:r>
          </a:p>
          <a:p>
            <a:r>
              <a:rPr lang="en-US" dirty="0" smtClean="0"/>
              <a:t>Once stabilized, the patient will be transported  by a core Paramedic Team. </a:t>
            </a:r>
          </a:p>
          <a:p>
            <a:r>
              <a:rPr lang="en-US" dirty="0"/>
              <a:t>T</a:t>
            </a:r>
            <a:r>
              <a:rPr lang="en-US" dirty="0" smtClean="0"/>
              <a:t>eam members should be debriefed to discuss any issues, concerns, and lessons learned. </a:t>
            </a:r>
            <a:endParaRPr lang="en-US" dirty="0"/>
          </a:p>
        </p:txBody>
      </p:sp>
    </p:spTree>
    <p:extLst>
      <p:ext uri="{BB962C8B-B14F-4D97-AF65-F5344CB8AC3E}">
        <p14:creationId xmlns:p14="http://schemas.microsoft.com/office/powerpoint/2010/main" val="714656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373"/>
            <a:ext cx="12192000" cy="1293028"/>
          </a:xfrm>
        </p:spPr>
        <p:txBody>
          <a:bodyPr>
            <a:normAutofit/>
          </a:bodyPr>
          <a:lstStyle/>
          <a:p>
            <a:r>
              <a:rPr lang="en-US" sz="4400" b="1" dirty="0" smtClean="0"/>
              <a:t>Adapting to the COVID-19 Era</a:t>
            </a:r>
            <a:endParaRPr lang="en-US" sz="4400" b="1" dirty="0"/>
          </a:p>
        </p:txBody>
      </p:sp>
      <p:sp>
        <p:nvSpPr>
          <p:cNvPr id="3" name="Content Placeholder 2"/>
          <p:cNvSpPr>
            <a:spLocks noGrp="1"/>
          </p:cNvSpPr>
          <p:nvPr>
            <p:ph idx="1"/>
          </p:nvPr>
        </p:nvSpPr>
        <p:spPr>
          <a:xfrm>
            <a:off x="0" y="1917701"/>
            <a:ext cx="12192000" cy="4521199"/>
          </a:xfrm>
        </p:spPr>
        <p:txBody>
          <a:bodyPr>
            <a:normAutofit fontScale="92500" lnSpcReduction="10000"/>
          </a:bodyPr>
          <a:lstStyle/>
          <a:p>
            <a:pPr marL="0" indent="0">
              <a:buNone/>
            </a:pPr>
            <a:r>
              <a:rPr lang="en-US" dirty="0" smtClean="0"/>
              <a:t>Once again, the new resuscitation policies and guidelines have been developed with one goal in mind: preventing staff exposure. To summarize:</a:t>
            </a:r>
          </a:p>
          <a:p>
            <a:pPr marL="457200" indent="-457200">
              <a:buFont typeface="+mj-lt"/>
              <a:buAutoNum type="arabicPeriod"/>
            </a:pPr>
            <a:r>
              <a:rPr lang="en-US" dirty="0" smtClean="0"/>
              <a:t>Wearing PPE is the first step to patient care, and resuscitation is no exception. </a:t>
            </a:r>
          </a:p>
          <a:p>
            <a:pPr marL="457200" indent="-457200">
              <a:buFont typeface="+mj-lt"/>
              <a:buAutoNum type="arabicPeriod"/>
            </a:pPr>
            <a:r>
              <a:rPr lang="en-US" dirty="0" smtClean="0"/>
              <a:t>Limit the amount of staff in the room or area – the designated code team is structured around this principle. </a:t>
            </a:r>
          </a:p>
          <a:p>
            <a:pPr marL="457200" indent="-457200">
              <a:buFont typeface="+mj-lt"/>
              <a:buAutoNum type="arabicPeriod"/>
            </a:pPr>
            <a:r>
              <a:rPr lang="en-US" dirty="0" smtClean="0"/>
              <a:t>Intubate the patient first or as soon as possible, and attach to a ventilator (</a:t>
            </a:r>
            <a:r>
              <a:rPr lang="en-US" b="1" dirty="0" smtClean="0"/>
              <a:t>closed circuit system</a:t>
            </a:r>
            <a:r>
              <a:rPr lang="en-US" dirty="0" smtClean="0"/>
              <a:t>) Utilize a mechanical compression device when feasible – there are two devices located by the COVID ICUs. </a:t>
            </a:r>
          </a:p>
          <a:p>
            <a:pPr marL="457200" indent="-457200">
              <a:buFont typeface="+mj-lt"/>
              <a:buAutoNum type="arabicPeriod"/>
            </a:pPr>
            <a:r>
              <a:rPr lang="en-US" dirty="0" smtClean="0"/>
              <a:t>The Basic and Advanced Life Support algorithms remain largely intact, so previous training remains useful. </a:t>
            </a:r>
          </a:p>
          <a:p>
            <a:pPr marL="457200" indent="-457200">
              <a:buFont typeface="+mj-lt"/>
              <a:buAutoNum type="arabicPeriod"/>
            </a:pPr>
            <a:r>
              <a:rPr lang="en-US" dirty="0" smtClean="0"/>
              <a:t>The room or area should be cleaned afterwards as per Environmental Services and Infection Control protocols. </a:t>
            </a:r>
          </a:p>
          <a:p>
            <a:pPr marL="457200" indent="-457200">
              <a:buFont typeface="+mj-lt"/>
              <a:buAutoNum type="arabicPeriod"/>
            </a:pPr>
            <a:r>
              <a:rPr lang="en-US" b="1" dirty="0" smtClean="0"/>
              <a:t>It is recommended that the KFSHRC organization consider utilizing the </a:t>
            </a:r>
            <a:r>
              <a:rPr lang="en-US" b="1" dirty="0" err="1" smtClean="0"/>
              <a:t>Lifepak</a:t>
            </a:r>
            <a:r>
              <a:rPr lang="en-US" b="1" dirty="0" smtClean="0"/>
              <a:t> 15’s capability to audio record the events of a code, thus removing the need for a recorder personnel to be present in the area. </a:t>
            </a:r>
            <a:endParaRPr lang="en-US" b="1" dirty="0"/>
          </a:p>
        </p:txBody>
      </p:sp>
    </p:spTree>
    <p:extLst>
      <p:ext uri="{BB962C8B-B14F-4D97-AF65-F5344CB8AC3E}">
        <p14:creationId xmlns:p14="http://schemas.microsoft.com/office/powerpoint/2010/main" val="2920916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764373"/>
            <a:ext cx="11709400" cy="1293028"/>
          </a:xfrm>
        </p:spPr>
        <p:txBody>
          <a:bodyPr>
            <a:normAutofit/>
          </a:bodyPr>
          <a:lstStyle/>
          <a:p>
            <a:r>
              <a:rPr lang="en-US" sz="4800" b="1" dirty="0" smtClean="0"/>
              <a:t>A Final Message</a:t>
            </a:r>
            <a:endParaRPr lang="en-US" sz="4800" b="1" dirty="0"/>
          </a:p>
        </p:txBody>
      </p:sp>
      <p:sp>
        <p:nvSpPr>
          <p:cNvPr id="3" name="Content Placeholder 2"/>
          <p:cNvSpPr>
            <a:spLocks noGrp="1"/>
          </p:cNvSpPr>
          <p:nvPr>
            <p:ph idx="1"/>
          </p:nvPr>
        </p:nvSpPr>
        <p:spPr>
          <a:xfrm>
            <a:off x="723900" y="2702562"/>
            <a:ext cx="10820400" cy="2903760"/>
          </a:xfrm>
        </p:spPr>
        <p:txBody>
          <a:bodyPr>
            <a:normAutofit/>
          </a:bodyPr>
          <a:lstStyle/>
          <a:p>
            <a:pPr marL="0" indent="0" algn="ctr">
              <a:buNone/>
            </a:pPr>
            <a:r>
              <a:rPr lang="en-US" sz="2800" dirty="0" smtClean="0"/>
              <a:t>Healthcare professionals are the frontline heroes in the COVID-19 Pandemic; however, this service shouldn’t come at the cost of one’s own health and mental wellbeing. </a:t>
            </a:r>
          </a:p>
          <a:p>
            <a:pPr marL="0" indent="0" algn="ctr">
              <a:buNone/>
            </a:pPr>
            <a:r>
              <a:rPr lang="en-US" sz="2800" dirty="0" smtClean="0"/>
              <a:t>These guidelines have been developed to prevent exposure in order to keep patients, staff members, and their loved ones safe.</a:t>
            </a:r>
            <a:endParaRPr lang="en-US" sz="2800" dirty="0"/>
          </a:p>
        </p:txBody>
      </p:sp>
    </p:spTree>
    <p:extLst>
      <p:ext uri="{BB962C8B-B14F-4D97-AF65-F5344CB8AC3E}">
        <p14:creationId xmlns:p14="http://schemas.microsoft.com/office/powerpoint/2010/main" val="1001435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46195"/>
            <a:ext cx="12192000" cy="1293028"/>
          </a:xfrm>
        </p:spPr>
        <p:txBody>
          <a:bodyPr>
            <a:normAutofit/>
          </a:bodyPr>
          <a:lstStyle/>
          <a:p>
            <a:pPr algn="ctr"/>
            <a:r>
              <a:rPr lang="en-US" sz="4400" b="1" dirty="0" smtClean="0"/>
              <a:t>The Era of COVID-19</a:t>
            </a:r>
            <a:endParaRPr lang="en-US" sz="4400" b="1" dirty="0"/>
          </a:p>
        </p:txBody>
      </p:sp>
      <p:sp>
        <p:nvSpPr>
          <p:cNvPr id="3" name="Content Placeholder 2"/>
          <p:cNvSpPr>
            <a:spLocks noGrp="1"/>
          </p:cNvSpPr>
          <p:nvPr>
            <p:ph idx="1"/>
          </p:nvPr>
        </p:nvSpPr>
        <p:spPr>
          <a:xfrm>
            <a:off x="397032" y="2085314"/>
            <a:ext cx="11397936" cy="3953347"/>
          </a:xfrm>
        </p:spPr>
        <p:txBody>
          <a:bodyPr>
            <a:noAutofit/>
          </a:bodyPr>
          <a:lstStyle/>
          <a:p>
            <a:r>
              <a:rPr lang="en-US" sz="2400" dirty="0" smtClean="0"/>
              <a:t>The COVID-19 Pandemic has brought forth new challenges on a global scale, most obviously in the healthcare industry.</a:t>
            </a:r>
          </a:p>
          <a:p>
            <a:r>
              <a:rPr lang="en-US" sz="2400" dirty="0" smtClean="0"/>
              <a:t>Healthcare professionals must navigate several uncertainties as the medical and scientific community learn about the full nature of this new virus. </a:t>
            </a:r>
          </a:p>
          <a:p>
            <a:r>
              <a:rPr lang="en-US" sz="2400" dirty="0" smtClean="0"/>
              <a:t>As transmission rates and patient deaths climb, staff members must consider how to safely resuscitate a confirmed/suspected COVID-19 patient to improve outcomes and quality of life, whilst keeping themselves and others safe. </a:t>
            </a:r>
          </a:p>
          <a:p>
            <a:r>
              <a:rPr lang="en-US" sz="2400" dirty="0" smtClean="0"/>
              <a:t>Drawing from both KFSHRC policies and the American Heath Association’s guidelines, the LSTC has prepared this resource to  guide staff on how to manage a resuscitation with confirmed/suspected COVID-19 patients. </a:t>
            </a:r>
            <a:endParaRPr lang="en-US" sz="2400" dirty="0"/>
          </a:p>
        </p:txBody>
      </p:sp>
    </p:spTree>
    <p:extLst>
      <p:ext uri="{BB962C8B-B14F-4D97-AF65-F5344CB8AC3E}">
        <p14:creationId xmlns:p14="http://schemas.microsoft.com/office/powerpoint/2010/main" val="1931280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8812"/>
            <a:ext cx="12192000" cy="1293028"/>
          </a:xfrm>
        </p:spPr>
        <p:txBody>
          <a:bodyPr>
            <a:noAutofit/>
          </a:bodyPr>
          <a:lstStyle/>
          <a:p>
            <a:pPr algn="ctr"/>
            <a:r>
              <a:rPr lang="en-US" sz="4400" b="1" dirty="0" smtClean="0"/>
              <a:t>Expanding Resuscitation Principles</a:t>
            </a:r>
            <a:endParaRPr lang="en-US" sz="4400" b="1" dirty="0"/>
          </a:p>
        </p:txBody>
      </p:sp>
      <p:sp>
        <p:nvSpPr>
          <p:cNvPr id="3" name="Content Placeholder 2"/>
          <p:cNvSpPr>
            <a:spLocks noGrp="1"/>
          </p:cNvSpPr>
          <p:nvPr>
            <p:ph idx="1"/>
          </p:nvPr>
        </p:nvSpPr>
        <p:spPr>
          <a:xfrm>
            <a:off x="685800" y="2493324"/>
            <a:ext cx="10820400" cy="4024125"/>
          </a:xfrm>
        </p:spPr>
        <p:txBody>
          <a:bodyPr>
            <a:normAutofit/>
          </a:bodyPr>
          <a:lstStyle/>
          <a:p>
            <a:r>
              <a:rPr lang="en-US" sz="2400" dirty="0" smtClean="0"/>
              <a:t>Just to be clear, the Basic and Advanced Cardiac Life Support treatment algorithms remain largely intact, with a few extra steps to help adapt to the threat of COVID-19. </a:t>
            </a:r>
          </a:p>
          <a:p>
            <a:r>
              <a:rPr lang="en-US" sz="2400" dirty="0" smtClean="0"/>
              <a:t>So these guidelines will expand and complement previous training, </a:t>
            </a:r>
            <a:r>
              <a:rPr lang="en-US" sz="2400" b="1" dirty="0" smtClean="0"/>
              <a:t>not replace established principles</a:t>
            </a:r>
            <a:r>
              <a:rPr lang="en-US" sz="2400" dirty="0" smtClean="0"/>
              <a:t>. </a:t>
            </a:r>
          </a:p>
          <a:p>
            <a:r>
              <a:rPr lang="en-US" sz="2400" dirty="0" smtClean="0"/>
              <a:t>All new components have one goal in mind: to prevent staff exposure. </a:t>
            </a:r>
            <a:endParaRPr lang="en-US" sz="2400" dirty="0"/>
          </a:p>
        </p:txBody>
      </p:sp>
    </p:spTree>
    <p:extLst>
      <p:ext uri="{BB962C8B-B14F-4D97-AF65-F5344CB8AC3E}">
        <p14:creationId xmlns:p14="http://schemas.microsoft.com/office/powerpoint/2010/main" val="342342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096000" y="2374831"/>
            <a:ext cx="6003976" cy="42672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dirty="0" smtClean="0"/>
              <a:t>3. Apply appropriate mask or respirator</a:t>
            </a:r>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4. Wear googles or face shield </a:t>
            </a:r>
          </a:p>
          <a:p>
            <a:pPr marL="0" indent="0">
              <a:buNone/>
            </a:pPr>
            <a:endParaRPr lang="en-US" dirty="0"/>
          </a:p>
          <a:p>
            <a:pPr marL="0" indent="0">
              <a:buNone/>
            </a:pPr>
            <a:endParaRPr lang="en-US" dirty="0" smtClean="0"/>
          </a:p>
          <a:p>
            <a:pPr marL="0" indent="0">
              <a:buNone/>
            </a:pPr>
            <a:r>
              <a:rPr lang="en-US" dirty="0" smtClean="0"/>
              <a:t>5. Wear Gloves</a:t>
            </a:r>
            <a:endParaRPr lang="en-US" dirty="0"/>
          </a:p>
        </p:txBody>
      </p:sp>
      <p:sp>
        <p:nvSpPr>
          <p:cNvPr id="2" name="Title 1"/>
          <p:cNvSpPr>
            <a:spLocks noGrp="1"/>
          </p:cNvSpPr>
          <p:nvPr>
            <p:ph type="title"/>
          </p:nvPr>
        </p:nvSpPr>
        <p:spPr>
          <a:xfrm>
            <a:off x="0" y="276071"/>
            <a:ext cx="12192000" cy="1293028"/>
          </a:xfrm>
        </p:spPr>
        <p:txBody>
          <a:bodyPr>
            <a:noAutofit/>
          </a:bodyPr>
          <a:lstStyle/>
          <a:p>
            <a:pPr algn="ctr"/>
            <a:r>
              <a:rPr lang="en-US" sz="3800" b="1" dirty="0" smtClean="0"/>
              <a:t>Staff Safety – Personal Protective Equipment</a:t>
            </a:r>
            <a:endParaRPr lang="en-US" sz="3800" b="1" dirty="0"/>
          </a:p>
        </p:txBody>
      </p:sp>
      <p:sp>
        <p:nvSpPr>
          <p:cNvPr id="3" name="Content Placeholder 2"/>
          <p:cNvSpPr>
            <a:spLocks noGrp="1"/>
          </p:cNvSpPr>
          <p:nvPr>
            <p:ph sz="half" idx="1"/>
          </p:nvPr>
        </p:nvSpPr>
        <p:spPr>
          <a:xfrm>
            <a:off x="1137806" y="2437449"/>
            <a:ext cx="4540821" cy="3955401"/>
          </a:xfrm>
        </p:spPr>
        <p:txBody>
          <a:bodyPr>
            <a:normAutofit/>
          </a:bodyPr>
          <a:lstStyle/>
          <a:p>
            <a:pPr marL="457200" indent="-457200">
              <a:buFont typeface="+mj-lt"/>
              <a:buAutoNum type="arabicPeriod"/>
            </a:pPr>
            <a:r>
              <a:rPr lang="en-US" dirty="0" smtClean="0"/>
              <a:t>Perform hand hygiene</a:t>
            </a:r>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2. Wear gown</a:t>
            </a:r>
          </a:p>
          <a:p>
            <a:pPr marL="0" indent="0">
              <a:buNone/>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a:p>
        </p:txBody>
      </p:sp>
      <p:pic>
        <p:nvPicPr>
          <p:cNvPr id="5" name="Content Placeholder 4"/>
          <p:cNvPicPr>
            <a:picLocks noGrp="1" noChangeAspect="1"/>
          </p:cNvPicPr>
          <p:nvPr>
            <p:ph sz="half" idx="2"/>
          </p:nvPr>
        </p:nvPicPr>
        <p:blipFill>
          <a:blip r:embed="rId2"/>
          <a:stretch>
            <a:fillRect/>
          </a:stretch>
        </p:blipFill>
        <p:spPr>
          <a:xfrm>
            <a:off x="1710802" y="2878567"/>
            <a:ext cx="2982288" cy="1152737"/>
          </a:xfrm>
          <a:prstGeom prst="rect">
            <a:avLst/>
          </a:prstGeom>
        </p:spPr>
      </p:pic>
      <p:pic>
        <p:nvPicPr>
          <p:cNvPr id="6" name="Picture 5"/>
          <p:cNvPicPr>
            <a:picLocks noChangeAspect="1"/>
          </p:cNvPicPr>
          <p:nvPr/>
        </p:nvPicPr>
        <p:blipFill>
          <a:blip r:embed="rId3"/>
          <a:stretch>
            <a:fillRect/>
          </a:stretch>
        </p:blipFill>
        <p:spPr>
          <a:xfrm>
            <a:off x="1710802" y="4786645"/>
            <a:ext cx="2982288" cy="1279502"/>
          </a:xfrm>
          <a:prstGeom prst="rect">
            <a:avLst/>
          </a:prstGeom>
        </p:spPr>
      </p:pic>
      <p:pic>
        <p:nvPicPr>
          <p:cNvPr id="7" name="Picture 6"/>
          <p:cNvPicPr>
            <a:picLocks noChangeAspect="1"/>
          </p:cNvPicPr>
          <p:nvPr/>
        </p:nvPicPr>
        <p:blipFill>
          <a:blip r:embed="rId4"/>
          <a:stretch>
            <a:fillRect/>
          </a:stretch>
        </p:blipFill>
        <p:spPr>
          <a:xfrm>
            <a:off x="6629118" y="2753702"/>
            <a:ext cx="2642081" cy="1308832"/>
          </a:xfrm>
          <a:prstGeom prst="rect">
            <a:avLst/>
          </a:prstGeom>
        </p:spPr>
      </p:pic>
      <p:pic>
        <p:nvPicPr>
          <p:cNvPr id="8" name="Picture 7"/>
          <p:cNvPicPr>
            <a:picLocks noChangeAspect="1"/>
          </p:cNvPicPr>
          <p:nvPr/>
        </p:nvPicPr>
        <p:blipFill>
          <a:blip r:embed="rId5"/>
          <a:stretch>
            <a:fillRect/>
          </a:stretch>
        </p:blipFill>
        <p:spPr>
          <a:xfrm>
            <a:off x="6629118" y="4415150"/>
            <a:ext cx="3022166" cy="925885"/>
          </a:xfrm>
          <a:prstGeom prst="rect">
            <a:avLst/>
          </a:prstGeom>
        </p:spPr>
      </p:pic>
      <p:pic>
        <p:nvPicPr>
          <p:cNvPr id="9" name="Picture 8"/>
          <p:cNvPicPr>
            <a:picLocks noChangeAspect="1"/>
          </p:cNvPicPr>
          <p:nvPr/>
        </p:nvPicPr>
        <p:blipFill>
          <a:blip r:embed="rId6"/>
          <a:stretch>
            <a:fillRect/>
          </a:stretch>
        </p:blipFill>
        <p:spPr>
          <a:xfrm>
            <a:off x="6629118" y="5693651"/>
            <a:ext cx="1854000" cy="1090400"/>
          </a:xfrm>
          <a:prstGeom prst="rect">
            <a:avLst/>
          </a:prstGeom>
        </p:spPr>
      </p:pic>
      <p:sp>
        <p:nvSpPr>
          <p:cNvPr id="13" name="Content Placeholder 2"/>
          <p:cNvSpPr txBox="1">
            <a:spLocks/>
          </p:cNvSpPr>
          <p:nvPr/>
        </p:nvSpPr>
        <p:spPr>
          <a:xfrm>
            <a:off x="16989" y="1460674"/>
            <a:ext cx="12175011" cy="69969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ctr">
              <a:buFont typeface="Arial" panose="020B0604020202020204" pitchFamily="34" charset="0"/>
              <a:buNone/>
            </a:pPr>
            <a:r>
              <a:rPr lang="en-US" sz="2400" u="sng" dirty="0" smtClean="0"/>
              <a:t>In line with KFSHRC policies, all care must begin with wearing PPE. The sequence of wearing PPE is:</a:t>
            </a:r>
            <a:endParaRPr lang="en-US" sz="2400" u="sng" dirty="0"/>
          </a:p>
        </p:txBody>
      </p:sp>
    </p:spTree>
    <p:extLst>
      <p:ext uri="{BB962C8B-B14F-4D97-AF65-F5344CB8AC3E}">
        <p14:creationId xmlns:p14="http://schemas.microsoft.com/office/powerpoint/2010/main" val="380752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373"/>
            <a:ext cx="12192000" cy="1293028"/>
          </a:xfrm>
        </p:spPr>
        <p:txBody>
          <a:bodyPr>
            <a:noAutofit/>
          </a:bodyPr>
          <a:lstStyle/>
          <a:p>
            <a:r>
              <a:rPr lang="en-US" sz="4800" b="1" dirty="0" smtClean="0"/>
              <a:t>Basic Life Support Assessment</a:t>
            </a:r>
            <a:endParaRPr lang="en-US" sz="4800" b="1" dirty="0"/>
          </a:p>
        </p:txBody>
      </p:sp>
      <p:sp>
        <p:nvSpPr>
          <p:cNvPr id="3" name="Content Placeholder 2"/>
          <p:cNvSpPr>
            <a:spLocks noGrp="1"/>
          </p:cNvSpPr>
          <p:nvPr>
            <p:ph sz="half" idx="1"/>
          </p:nvPr>
        </p:nvSpPr>
        <p:spPr>
          <a:xfrm>
            <a:off x="253998" y="1946786"/>
            <a:ext cx="9391446" cy="4593714"/>
          </a:xfrm>
        </p:spPr>
        <p:txBody>
          <a:bodyPr>
            <a:noAutofit/>
          </a:bodyPr>
          <a:lstStyle/>
          <a:p>
            <a:pPr marL="0" indent="0">
              <a:buNone/>
            </a:pPr>
            <a:r>
              <a:rPr lang="en-US" sz="2400" b="1" dirty="0" smtClean="0"/>
              <a:t>If the patient collapses or presents in such a way that you are gravely concerned:</a:t>
            </a:r>
          </a:p>
          <a:p>
            <a:pPr marL="457200" indent="-457200">
              <a:buFont typeface="+mj-lt"/>
              <a:buAutoNum type="arabicPeriod"/>
            </a:pPr>
            <a:r>
              <a:rPr lang="en-US" sz="2400" dirty="0" smtClean="0"/>
              <a:t>Ensure the scene is safe</a:t>
            </a:r>
          </a:p>
          <a:p>
            <a:pPr marL="457200" indent="-457200">
              <a:buFont typeface="+mj-lt"/>
              <a:buAutoNum type="arabicPeriod"/>
            </a:pPr>
            <a:r>
              <a:rPr lang="en-US" sz="2400" dirty="0" smtClean="0"/>
              <a:t>Tap the patient to assess responsiveness</a:t>
            </a:r>
          </a:p>
          <a:p>
            <a:pPr marL="457200" indent="-457200">
              <a:buFont typeface="+mj-lt"/>
              <a:buAutoNum type="arabicPeriod"/>
            </a:pPr>
            <a:r>
              <a:rPr lang="en-US" sz="2400" dirty="0" smtClean="0"/>
              <a:t>If unresponsive, call for help</a:t>
            </a:r>
          </a:p>
          <a:p>
            <a:pPr marL="457200" indent="-457200">
              <a:buFont typeface="+mj-lt"/>
              <a:buAutoNum type="arabicPeriod"/>
            </a:pPr>
            <a:r>
              <a:rPr lang="en-US" sz="2400" dirty="0" smtClean="0"/>
              <a:t>Check for pulse and breathing for 5-10 seconds</a:t>
            </a:r>
          </a:p>
          <a:p>
            <a:pPr marL="457200" indent="-457200">
              <a:buFont typeface="+mj-lt"/>
              <a:buAutoNum type="arabicPeriod"/>
            </a:pPr>
            <a:r>
              <a:rPr lang="en-US" sz="2400" dirty="0" smtClean="0"/>
              <a:t>If pulse and breathing are absent, activate a code and ask for the defibrillator (crash cart will remain outside of the room or area)</a:t>
            </a:r>
          </a:p>
          <a:p>
            <a:pPr marL="457200" indent="-457200">
              <a:buFont typeface="+mj-lt"/>
              <a:buAutoNum type="arabicPeriod"/>
            </a:pPr>
            <a:r>
              <a:rPr lang="en-US" sz="2400" dirty="0" smtClean="0"/>
              <a:t>Attach the leads and monitor. If patient is not intubated, place a mask or cloth over their mouth</a:t>
            </a:r>
          </a:p>
        </p:txBody>
      </p:sp>
      <p:sp>
        <p:nvSpPr>
          <p:cNvPr id="4" name="Content Placeholder 3"/>
          <p:cNvSpPr>
            <a:spLocks noGrp="1"/>
          </p:cNvSpPr>
          <p:nvPr>
            <p:ph sz="half" idx="2"/>
          </p:nvPr>
        </p:nvSpPr>
        <p:spPr>
          <a:xfrm>
            <a:off x="9645444" y="2771872"/>
            <a:ext cx="2328091" cy="2943542"/>
          </a:xfrm>
        </p:spPr>
        <p:txBody>
          <a:bodyPr>
            <a:normAutofit/>
          </a:bodyPr>
          <a:lstStyle/>
          <a:p>
            <a:pPr marL="0" indent="0" algn="ctr">
              <a:buNone/>
            </a:pPr>
            <a:r>
              <a:rPr lang="en-US" sz="3600" b="1" dirty="0" smtClean="0">
                <a:solidFill>
                  <a:srgbClr val="00B0F0"/>
                </a:solidFill>
              </a:rPr>
              <a:t>For codes, Main building:</a:t>
            </a:r>
            <a:endParaRPr lang="en-US" sz="3600" b="1" dirty="0">
              <a:solidFill>
                <a:srgbClr val="00B0F0"/>
              </a:solidFill>
            </a:endParaRPr>
          </a:p>
          <a:p>
            <a:pPr marL="0" indent="0" algn="ctr">
              <a:buNone/>
            </a:pPr>
            <a:r>
              <a:rPr lang="en-US" sz="3600" b="1" dirty="0" smtClean="0">
                <a:solidFill>
                  <a:srgbClr val="00B0F0"/>
                </a:solidFill>
              </a:rPr>
              <a:t>2222</a:t>
            </a:r>
            <a:endParaRPr lang="en-US" sz="3600" b="1" dirty="0">
              <a:solidFill>
                <a:srgbClr val="00B0F0"/>
              </a:solidFill>
            </a:endParaRPr>
          </a:p>
        </p:txBody>
      </p:sp>
    </p:spTree>
    <p:extLst>
      <p:ext uri="{BB962C8B-B14F-4D97-AF65-F5344CB8AC3E}">
        <p14:creationId xmlns:p14="http://schemas.microsoft.com/office/powerpoint/2010/main" val="3360971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764373"/>
            <a:ext cx="12192000" cy="1293028"/>
          </a:xfrm>
        </p:spPr>
        <p:txBody>
          <a:bodyPr>
            <a:normAutofit/>
          </a:bodyPr>
          <a:lstStyle/>
          <a:p>
            <a:r>
              <a:rPr lang="en-US" sz="4400" b="1" dirty="0" smtClean="0"/>
              <a:t>The Resuscitation Team</a:t>
            </a:r>
            <a:endParaRPr lang="en-US" sz="4400" b="1" dirty="0"/>
          </a:p>
        </p:txBody>
      </p:sp>
      <p:sp>
        <p:nvSpPr>
          <p:cNvPr id="7" name="Content Placeholder 6"/>
          <p:cNvSpPr>
            <a:spLocks noGrp="1"/>
          </p:cNvSpPr>
          <p:nvPr>
            <p:ph idx="1"/>
          </p:nvPr>
        </p:nvSpPr>
        <p:spPr>
          <a:xfrm>
            <a:off x="228600" y="1904999"/>
            <a:ext cx="11709400" cy="4699001"/>
          </a:xfrm>
        </p:spPr>
        <p:txBody>
          <a:bodyPr>
            <a:normAutofit/>
          </a:bodyPr>
          <a:lstStyle/>
          <a:p>
            <a:r>
              <a:rPr lang="en-US" sz="2400" dirty="0" smtClean="0"/>
              <a:t>For all teams, apply crowd control principles and limit personnel in the area. Upon the code team’s arrival, the first responding staff should provide a handover and exit the room. </a:t>
            </a:r>
          </a:p>
          <a:p>
            <a:r>
              <a:rPr lang="en-US" sz="2400" dirty="0" smtClean="0"/>
              <a:t>There are assigned COVID ICU consultant intensivists (team leaders), and consultant anesthesiologists for COVID confirmed/suspected patients. </a:t>
            </a:r>
          </a:p>
          <a:p>
            <a:r>
              <a:rPr lang="en-US" sz="2400" dirty="0" smtClean="0"/>
              <a:t>As the code team arrives, the personnel to enter the room should include the team leader physician/intensivist, anesthesiologist, two RNs and one RT. </a:t>
            </a:r>
          </a:p>
          <a:p>
            <a:r>
              <a:rPr lang="en-US" sz="2400" dirty="0" smtClean="0"/>
              <a:t>Other team members, including the pharmacist, RT, EMT (paramedic too if needed), nurse supervisor etc. should wait outside. One RN should be in full PPE to be prepared to relieve staff and act as a runner. </a:t>
            </a:r>
          </a:p>
          <a:p>
            <a:r>
              <a:rPr lang="en-US" sz="2400" dirty="0" smtClean="0"/>
              <a:t>Try to limit the amount of personnel within the room or area. </a:t>
            </a:r>
          </a:p>
        </p:txBody>
      </p:sp>
    </p:spTree>
    <p:extLst>
      <p:ext uri="{BB962C8B-B14F-4D97-AF65-F5344CB8AC3E}">
        <p14:creationId xmlns:p14="http://schemas.microsoft.com/office/powerpoint/2010/main" val="822188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32497"/>
            <a:ext cx="12192000" cy="646331"/>
          </a:xfrm>
          <a:prstGeom prst="rect">
            <a:avLst/>
          </a:prstGeom>
          <a:noFill/>
        </p:spPr>
        <p:txBody>
          <a:bodyPr wrap="square" rtlCol="0">
            <a:spAutoFit/>
          </a:bodyPr>
          <a:lstStyle/>
          <a:p>
            <a:pPr algn="ctr"/>
            <a:r>
              <a:rPr lang="en-US" sz="3600" b="1" u="sng" dirty="0" smtClean="0"/>
              <a:t>COVID-19 Code Response Team Recommendation</a:t>
            </a:r>
          </a:p>
        </p:txBody>
      </p:sp>
      <p:sp>
        <p:nvSpPr>
          <p:cNvPr id="5" name="Rectangle 4"/>
          <p:cNvSpPr/>
          <p:nvPr/>
        </p:nvSpPr>
        <p:spPr>
          <a:xfrm rot="16200000">
            <a:off x="4359490" y="4068956"/>
            <a:ext cx="3358342" cy="129678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dirty="0" smtClean="0"/>
              <a:t>patient</a:t>
            </a:r>
            <a:endParaRPr lang="en-US" sz="3600" dirty="0"/>
          </a:p>
        </p:txBody>
      </p:sp>
      <p:sp>
        <p:nvSpPr>
          <p:cNvPr id="6" name="Oval 5"/>
          <p:cNvSpPr/>
          <p:nvPr/>
        </p:nvSpPr>
        <p:spPr>
          <a:xfrm>
            <a:off x="5511113" y="1599033"/>
            <a:ext cx="1032100" cy="9223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b="1" dirty="0" smtClean="0"/>
              <a:t>Airway</a:t>
            </a:r>
            <a:endParaRPr lang="en-US" sz="1100" b="1" dirty="0"/>
          </a:p>
        </p:txBody>
      </p:sp>
      <p:sp>
        <p:nvSpPr>
          <p:cNvPr id="7" name="Oval 6"/>
          <p:cNvSpPr/>
          <p:nvPr/>
        </p:nvSpPr>
        <p:spPr>
          <a:xfrm>
            <a:off x="7370333" y="2972664"/>
            <a:ext cx="1032100" cy="9223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900" b="1" dirty="0" smtClean="0"/>
              <a:t>Ventilator</a:t>
            </a:r>
            <a:endParaRPr lang="en-US" sz="900" b="1" dirty="0"/>
          </a:p>
        </p:txBody>
      </p:sp>
      <p:sp>
        <p:nvSpPr>
          <p:cNvPr id="8" name="Oval 7"/>
          <p:cNvSpPr/>
          <p:nvPr/>
        </p:nvSpPr>
        <p:spPr>
          <a:xfrm>
            <a:off x="7370333" y="5241555"/>
            <a:ext cx="1032100" cy="9223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700" b="1" dirty="0" smtClean="0"/>
              <a:t>Medication</a:t>
            </a:r>
            <a:r>
              <a:rPr lang="en-US" sz="600" b="1" dirty="0" smtClean="0"/>
              <a:t> Administration</a:t>
            </a:r>
            <a:endParaRPr lang="en-US" sz="600" b="1" dirty="0"/>
          </a:p>
        </p:txBody>
      </p:sp>
      <p:sp>
        <p:nvSpPr>
          <p:cNvPr id="9" name="Oval 8"/>
          <p:cNvSpPr/>
          <p:nvPr/>
        </p:nvSpPr>
        <p:spPr>
          <a:xfrm>
            <a:off x="3674889" y="2972664"/>
            <a:ext cx="1032100" cy="9223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100" b="1" dirty="0" smtClean="0"/>
              <a:t>CPR &amp; Monitor</a:t>
            </a:r>
            <a:endParaRPr lang="en-US" sz="1100" b="1" dirty="0"/>
          </a:p>
        </p:txBody>
      </p:sp>
      <p:sp>
        <p:nvSpPr>
          <p:cNvPr id="10" name="Oval 9"/>
          <p:cNvSpPr/>
          <p:nvPr/>
        </p:nvSpPr>
        <p:spPr>
          <a:xfrm>
            <a:off x="3674889" y="5241555"/>
            <a:ext cx="1032100" cy="9223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b="1" dirty="0" smtClean="0"/>
              <a:t>Team Leader</a:t>
            </a:r>
            <a:endParaRPr lang="en-US" sz="1200" b="1" dirty="0"/>
          </a:p>
        </p:txBody>
      </p:sp>
      <p:sp>
        <p:nvSpPr>
          <p:cNvPr id="11" name="TextBox 10"/>
          <p:cNvSpPr txBox="1"/>
          <p:nvPr/>
        </p:nvSpPr>
        <p:spPr>
          <a:xfrm>
            <a:off x="5336108" y="1310986"/>
            <a:ext cx="1382110" cy="276999"/>
          </a:xfrm>
          <a:prstGeom prst="rect">
            <a:avLst/>
          </a:prstGeom>
          <a:noFill/>
        </p:spPr>
        <p:txBody>
          <a:bodyPr wrap="none" rtlCol="0">
            <a:spAutoFit/>
          </a:bodyPr>
          <a:lstStyle/>
          <a:p>
            <a:r>
              <a:rPr lang="en-US" sz="1200" b="1" dirty="0" smtClean="0"/>
              <a:t>Anesthesiologist</a:t>
            </a:r>
            <a:endParaRPr lang="en-US" sz="1200" b="1" dirty="0"/>
          </a:p>
        </p:txBody>
      </p:sp>
      <p:sp>
        <p:nvSpPr>
          <p:cNvPr id="12" name="TextBox 11"/>
          <p:cNvSpPr txBox="1"/>
          <p:nvPr/>
        </p:nvSpPr>
        <p:spPr>
          <a:xfrm>
            <a:off x="3985594" y="2695665"/>
            <a:ext cx="421910" cy="276999"/>
          </a:xfrm>
          <a:prstGeom prst="rect">
            <a:avLst/>
          </a:prstGeom>
          <a:noFill/>
        </p:spPr>
        <p:txBody>
          <a:bodyPr wrap="none" rtlCol="0">
            <a:spAutoFit/>
          </a:bodyPr>
          <a:lstStyle/>
          <a:p>
            <a:r>
              <a:rPr lang="en-US" sz="1200" b="1" dirty="0" smtClean="0"/>
              <a:t>SNI</a:t>
            </a:r>
            <a:endParaRPr lang="en-US" sz="1200" b="1" dirty="0"/>
          </a:p>
        </p:txBody>
      </p:sp>
      <p:sp>
        <p:nvSpPr>
          <p:cNvPr id="13" name="TextBox 12"/>
          <p:cNvSpPr txBox="1"/>
          <p:nvPr/>
        </p:nvSpPr>
        <p:spPr>
          <a:xfrm>
            <a:off x="7675428" y="4960964"/>
            <a:ext cx="421910" cy="276999"/>
          </a:xfrm>
          <a:prstGeom prst="rect">
            <a:avLst/>
          </a:prstGeom>
          <a:noFill/>
        </p:spPr>
        <p:txBody>
          <a:bodyPr wrap="none" rtlCol="0">
            <a:spAutoFit/>
          </a:bodyPr>
          <a:lstStyle/>
          <a:p>
            <a:r>
              <a:rPr lang="en-US" sz="1200" b="1" dirty="0" smtClean="0"/>
              <a:t>SNI</a:t>
            </a:r>
            <a:endParaRPr lang="en-US" sz="1200" b="1" dirty="0"/>
          </a:p>
        </p:txBody>
      </p:sp>
      <p:sp>
        <p:nvSpPr>
          <p:cNvPr id="15" name="TextBox 14"/>
          <p:cNvSpPr txBox="1"/>
          <p:nvPr/>
        </p:nvSpPr>
        <p:spPr>
          <a:xfrm>
            <a:off x="7030219" y="2692073"/>
            <a:ext cx="1712328" cy="276999"/>
          </a:xfrm>
          <a:prstGeom prst="rect">
            <a:avLst/>
          </a:prstGeom>
          <a:noFill/>
        </p:spPr>
        <p:txBody>
          <a:bodyPr wrap="none" rtlCol="0">
            <a:spAutoFit/>
          </a:bodyPr>
          <a:lstStyle/>
          <a:p>
            <a:pPr algn="ctr"/>
            <a:r>
              <a:rPr lang="en-US" sz="1200" b="1" dirty="0" smtClean="0"/>
              <a:t>Respiratory</a:t>
            </a:r>
            <a:r>
              <a:rPr lang="en-US" sz="1200" dirty="0" smtClean="0"/>
              <a:t> </a:t>
            </a:r>
            <a:r>
              <a:rPr lang="en-US" sz="1200" b="1" dirty="0" smtClean="0"/>
              <a:t>Therapist</a:t>
            </a:r>
            <a:endParaRPr lang="en-US" sz="1200" b="1" dirty="0"/>
          </a:p>
        </p:txBody>
      </p:sp>
      <p:sp>
        <p:nvSpPr>
          <p:cNvPr id="16" name="TextBox 15"/>
          <p:cNvSpPr txBox="1"/>
          <p:nvPr/>
        </p:nvSpPr>
        <p:spPr>
          <a:xfrm>
            <a:off x="3741136" y="4960963"/>
            <a:ext cx="899605" cy="276999"/>
          </a:xfrm>
          <a:prstGeom prst="rect">
            <a:avLst/>
          </a:prstGeom>
          <a:noFill/>
        </p:spPr>
        <p:txBody>
          <a:bodyPr wrap="none" rtlCol="0">
            <a:spAutoFit/>
          </a:bodyPr>
          <a:lstStyle/>
          <a:p>
            <a:r>
              <a:rPr lang="en-US" sz="1200" b="1" dirty="0" smtClean="0"/>
              <a:t>Intensivist</a:t>
            </a:r>
            <a:endParaRPr lang="en-US" sz="1200" b="1" dirty="0"/>
          </a:p>
        </p:txBody>
      </p:sp>
    </p:spTree>
    <p:extLst>
      <p:ext uri="{BB962C8B-B14F-4D97-AF65-F5344CB8AC3E}">
        <p14:creationId xmlns:p14="http://schemas.microsoft.com/office/powerpoint/2010/main" val="2599679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5473"/>
            <a:ext cx="11645900" cy="1293028"/>
          </a:xfrm>
        </p:spPr>
        <p:txBody>
          <a:bodyPr>
            <a:normAutofit/>
          </a:bodyPr>
          <a:lstStyle/>
          <a:p>
            <a:r>
              <a:rPr lang="en-US" sz="4400" b="1" dirty="0" smtClean="0"/>
              <a:t>Prioritize Intubation</a:t>
            </a:r>
            <a:endParaRPr lang="en-US" sz="4400" b="1" dirty="0"/>
          </a:p>
        </p:txBody>
      </p:sp>
      <p:sp>
        <p:nvSpPr>
          <p:cNvPr id="3" name="Content Placeholder 2"/>
          <p:cNvSpPr>
            <a:spLocks noGrp="1"/>
          </p:cNvSpPr>
          <p:nvPr>
            <p:ph idx="1"/>
          </p:nvPr>
        </p:nvSpPr>
        <p:spPr>
          <a:xfrm>
            <a:off x="330200" y="1790700"/>
            <a:ext cx="11595100" cy="4673600"/>
          </a:xfrm>
        </p:spPr>
        <p:txBody>
          <a:bodyPr>
            <a:normAutofit lnSpcReduction="10000"/>
          </a:bodyPr>
          <a:lstStyle/>
          <a:p>
            <a:r>
              <a:rPr lang="en-US" sz="2400" dirty="0" smtClean="0"/>
              <a:t>It is imperative to prioritize early intubation. </a:t>
            </a:r>
            <a:r>
              <a:rPr lang="en-US" sz="2400" dirty="0"/>
              <a:t>Limit the use of the bag-mask device to reduce COVID-19 exposure, and proceed to intubating the patient and attaching them to a </a:t>
            </a:r>
            <a:r>
              <a:rPr lang="en-US" sz="2400" dirty="0" smtClean="0"/>
              <a:t>ventilator (</a:t>
            </a:r>
            <a:r>
              <a:rPr lang="en-US" sz="2400" b="1" dirty="0" smtClean="0"/>
              <a:t>closed circuit system</a:t>
            </a:r>
            <a:r>
              <a:rPr lang="en-US" sz="2400" dirty="0" smtClean="0"/>
              <a:t>). If the equipment is immediately available, intubate the patient first. If not, initiate CPR, and then pause chest compressions to intubate, then continue with CPR thereafter.</a:t>
            </a:r>
          </a:p>
          <a:p>
            <a:r>
              <a:rPr lang="en-US" sz="2400" dirty="0" smtClean="0"/>
              <a:t>If there is a delay in intubation, employ a 2-person bag-mask technique (1</a:t>
            </a:r>
            <a:r>
              <a:rPr lang="en-US" sz="2400" baseline="30000" dirty="0" smtClean="0"/>
              <a:t>st</a:t>
            </a:r>
            <a:r>
              <a:rPr lang="en-US" sz="2400" dirty="0" smtClean="0"/>
              <a:t> person uses a two-handed EC grip, while 2</a:t>
            </a:r>
            <a:r>
              <a:rPr lang="en-US" sz="2400" baseline="30000" dirty="0" smtClean="0"/>
              <a:t>nd</a:t>
            </a:r>
            <a:r>
              <a:rPr lang="en-US" sz="2400" dirty="0" smtClean="0"/>
              <a:t> person ventilates the patient).</a:t>
            </a:r>
          </a:p>
          <a:p>
            <a:r>
              <a:rPr lang="en-US" sz="2400" dirty="0" smtClean="0"/>
              <a:t>Intubation should be conducted in a negative pressure room if feasible. It should be performed by the anesthesiologist by way of </a:t>
            </a:r>
            <a:r>
              <a:rPr lang="en-US" sz="2400" dirty="0" err="1" smtClean="0"/>
              <a:t>videolaryngoscopy</a:t>
            </a:r>
            <a:r>
              <a:rPr lang="en-US" sz="2400" dirty="0" smtClean="0"/>
              <a:t> with rapid sequence induction (RSI). Attach to a ventilator circuit thereafter. </a:t>
            </a:r>
          </a:p>
          <a:p>
            <a:r>
              <a:rPr lang="en-US" sz="2400" dirty="0" smtClean="0"/>
              <a:t>All bag-mask devices and ventilator circuits should have viral/bacterial filters. </a:t>
            </a:r>
            <a:endParaRPr lang="en-US" sz="2400" dirty="0"/>
          </a:p>
        </p:txBody>
      </p:sp>
    </p:spTree>
    <p:extLst>
      <p:ext uri="{BB962C8B-B14F-4D97-AF65-F5344CB8AC3E}">
        <p14:creationId xmlns:p14="http://schemas.microsoft.com/office/powerpoint/2010/main" val="603375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373"/>
            <a:ext cx="12192000" cy="1293028"/>
          </a:xfrm>
        </p:spPr>
        <p:txBody>
          <a:bodyPr/>
          <a:lstStyle/>
          <a:p>
            <a:r>
              <a:rPr lang="en-US" b="1" dirty="0" smtClean="0"/>
              <a:t>Mechanical Chest Compressions</a:t>
            </a:r>
            <a:endParaRPr lang="en-US" b="1" dirty="0"/>
          </a:p>
        </p:txBody>
      </p:sp>
      <p:sp>
        <p:nvSpPr>
          <p:cNvPr id="3" name="Content Placeholder 2"/>
          <p:cNvSpPr>
            <a:spLocks noGrp="1"/>
          </p:cNvSpPr>
          <p:nvPr>
            <p:ph idx="1"/>
          </p:nvPr>
        </p:nvSpPr>
        <p:spPr>
          <a:xfrm>
            <a:off x="393700" y="2057401"/>
            <a:ext cx="11328400" cy="4330699"/>
          </a:xfrm>
        </p:spPr>
        <p:txBody>
          <a:bodyPr>
            <a:normAutofit/>
          </a:bodyPr>
          <a:lstStyle/>
          <a:p>
            <a:r>
              <a:rPr lang="en-US" sz="2800" dirty="0" smtClean="0"/>
              <a:t>To minimize staff exposure and include the quality of compressions, a mechanical chest compression device should be used when possible. </a:t>
            </a:r>
          </a:p>
          <a:p>
            <a:r>
              <a:rPr lang="en-US" sz="2800" dirty="0" smtClean="0"/>
              <a:t>There are two mechanical compression devices located at the designated COVID ICUs</a:t>
            </a:r>
            <a:r>
              <a:rPr lang="en-US" sz="2800" dirty="0"/>
              <a:t> </a:t>
            </a:r>
            <a:r>
              <a:rPr lang="en-US" sz="2800" dirty="0" smtClean="0"/>
              <a:t>located at the </a:t>
            </a:r>
            <a:r>
              <a:rPr lang="en-US" sz="2800" dirty="0" err="1" smtClean="0"/>
              <a:t>Eastwing</a:t>
            </a:r>
            <a:r>
              <a:rPr lang="en-US" sz="2800" dirty="0" smtClean="0"/>
              <a:t> building. </a:t>
            </a:r>
          </a:p>
          <a:p>
            <a:r>
              <a:rPr lang="en-US" sz="2800" b="1" dirty="0" smtClean="0"/>
              <a:t>Training in the device’s use is mandatory to reduce the risk of injury</a:t>
            </a:r>
            <a:r>
              <a:rPr lang="en-US" sz="2800" dirty="0" smtClean="0"/>
              <a:t>. Training must be completed prior to the use of the mechanical compression device. </a:t>
            </a:r>
            <a:endParaRPr lang="en-US" sz="2800" dirty="0"/>
          </a:p>
        </p:txBody>
      </p:sp>
    </p:spTree>
    <p:extLst>
      <p:ext uri="{BB962C8B-B14F-4D97-AF65-F5344CB8AC3E}">
        <p14:creationId xmlns:p14="http://schemas.microsoft.com/office/powerpoint/2010/main" val="3812915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274</TotalTime>
  <Words>1303</Words>
  <Application>Microsoft Office PowerPoint</Application>
  <PresentationFormat>Widescreen</PresentationFormat>
  <Paragraphs>110</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Corbel</vt:lpstr>
      <vt:lpstr>Vapor Trail</vt:lpstr>
      <vt:lpstr>Resuscitation &amp; COVID-19 Life Support Training Center</vt:lpstr>
      <vt:lpstr>The Era of COVID-19</vt:lpstr>
      <vt:lpstr>Expanding Resuscitation Principles</vt:lpstr>
      <vt:lpstr>Staff Safety – Personal Protective Equipment</vt:lpstr>
      <vt:lpstr>Basic Life Support Assessment</vt:lpstr>
      <vt:lpstr>The Resuscitation Team</vt:lpstr>
      <vt:lpstr>PowerPoint Presentation</vt:lpstr>
      <vt:lpstr>Prioritize Intubation</vt:lpstr>
      <vt:lpstr>Mechanical Chest Compressions</vt:lpstr>
      <vt:lpstr>Advanced Cardiac Life Support Algorithm (Adult)</vt:lpstr>
      <vt:lpstr>PowerPoint Presentation</vt:lpstr>
      <vt:lpstr>Advanced Cardiac Life Support Algorithm (Adult)</vt:lpstr>
      <vt:lpstr>PowerPoint Presentation</vt:lpstr>
      <vt:lpstr>Return of Spontaneous Circulation &amp; Transportation</vt:lpstr>
      <vt:lpstr>Adapting to the COVID-19 Era</vt:lpstr>
      <vt:lpstr>A Final Message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Resuscitation &amp; COVID-19</dc:title>
  <dc:creator>cory singhid</dc:creator>
  <cp:lastModifiedBy>kel garcia</cp:lastModifiedBy>
  <cp:revision>30</cp:revision>
  <dcterms:created xsi:type="dcterms:W3CDTF">2020-04-20T13:15:34Z</dcterms:created>
  <dcterms:modified xsi:type="dcterms:W3CDTF">2020-04-30T10:20:08Z</dcterms:modified>
</cp:coreProperties>
</file>