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5" r:id="rId1"/>
  </p:sldMasterIdLst>
  <p:sldIdLst>
    <p:sldId id="257" r:id="rId2"/>
    <p:sldId id="258" r:id="rId3"/>
    <p:sldId id="279" r:id="rId4"/>
    <p:sldId id="259" r:id="rId5"/>
    <p:sldId id="260" r:id="rId6"/>
    <p:sldId id="263" r:id="rId7"/>
    <p:sldId id="262" r:id="rId8"/>
    <p:sldId id="266" r:id="rId9"/>
    <p:sldId id="264" r:id="rId10"/>
    <p:sldId id="267" r:id="rId11"/>
    <p:sldId id="268" r:id="rId12"/>
    <p:sldId id="269" r:id="rId13"/>
    <p:sldId id="272" r:id="rId14"/>
    <p:sldId id="271" r:id="rId15"/>
    <p:sldId id="273" r:id="rId16"/>
    <p:sldId id="280" r:id="rId17"/>
    <p:sldId id="281" r:id="rId18"/>
    <p:sldId id="282" r:id="rId19"/>
    <p:sldId id="275" r:id="rId20"/>
    <p:sldId id="276" r:id="rId21"/>
    <p:sldId id="277" r:id="rId22"/>
    <p:sldId id="28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A0C0817-A112-4847-8014-A94B7D2A4EA3}" type="datetime1">
              <a:rPr lang="en-US" smtClean="0"/>
              <a:t>4/13/2020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64687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4/13/2020</a:t>
            </a:fld>
            <a:endParaRPr lang="en-US"/>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273580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4/13/2020</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202229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4/13/2020</a:t>
            </a:fld>
            <a:endParaRPr lang="en-US"/>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9073849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4/13/2020</a:t>
            </a:fld>
            <a:endParaRPr lang="en-US"/>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382610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FA2B21-3FCD-4721-B95C-427943F61125}" type="datetime1">
              <a:rPr lang="en-US" smtClean="0"/>
              <a:t>4/13/2020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8945998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6FA2B21-3FCD-4721-B95C-427943F61125}" type="datetime1">
              <a:rPr lang="en-US" smtClean="0"/>
              <a:t>4/13/2020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760743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34F40B7-36AB-4376-BE14-EF7004D79BB9}" type="datetime1">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06495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F87CAB8-DCAE-46A5-AADA-B3FAD11A54E0}" type="datetime1">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7493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9083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05082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2893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2285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8146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4/13/2020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8642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4/13/2020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9987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4/13/2020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2956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6FA2B21-3FCD-4721-B95C-427943F61125}" type="datetime1">
              <a:rPr lang="en-US" smtClean="0"/>
              <a:t>4/13/2020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53357290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coronavirus/2019-ncov/symptoms-testing/testing.html" TargetMode="External"/><Relationship Id="rId2" Type="http://schemas.openxmlformats.org/officeDocument/2006/relationships/hyperlink" Target="https://www.cdc.gov/coronavirus/2019-ncov/prevent-getting-sick/diy-cloth-face-coverings.html" TargetMode="External"/><Relationship Id="rId1" Type="http://schemas.openxmlformats.org/officeDocument/2006/relationships/slideLayout" Target="../slideLayouts/slideLayout2.xml"/><Relationship Id="rId6" Type="http://schemas.openxmlformats.org/officeDocument/2006/relationships/hyperlink" Target="https://www.cdc.gov/coronavirus/2019-ncov/hcp/disposition-in-home-patients.html" TargetMode="External"/><Relationship Id="rId5" Type="http://schemas.openxmlformats.org/officeDocument/2006/relationships/hyperlink" Target="https://www.cdc.gov/coronavirus/2019-ncov/daily-life-coping/index.html" TargetMode="External"/><Relationship Id="rId4" Type="http://schemas.openxmlformats.org/officeDocument/2006/relationships/hyperlink" Target="https://www.cdc.gov/coronavirus/2019-ncov/if-you-are-sick/care-for-someone.html"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cdc.gov/coronavirus/2019-ncov/prevent-getting-sick/cloth-face-cover.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hyperlink" Target="https://www.cdc.gov/coronavirus/2019-ncov/hcp/disposition-in-home-patient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hyperlink" Target="https://www.cdc.gov/coronavirus/2019-ncov/prevent-getting-sick/diy-cloth-face-covering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coronavirus/2019-ncov/prevent-getting-sick/diy-cloth-face-coverings.html" TargetMode="External"/><Relationship Id="rId2" Type="http://schemas.openxmlformats.org/officeDocument/2006/relationships/hyperlink" Target="https://www.whitehouse.gov/wp-content/uploads/2020/03/03.16.20_coronavirus-guidance_8.5x11_315PM.pdf" TargetMode="External"/><Relationship Id="rId1" Type="http://schemas.openxmlformats.org/officeDocument/2006/relationships/slideLayout" Target="../slideLayouts/slideLayout2.xml"/><Relationship Id="rId4" Type="http://schemas.openxmlformats.org/officeDocument/2006/relationships/hyperlink" Target="https://www.cdc.gov/coronavirus/2019-ncov/community/critical-workers/implementing-safety-practice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who.int/" TargetMode="External"/><Relationship Id="rId2" Type="http://schemas.openxmlformats.org/officeDocument/2006/relationships/hyperlink" Target="https://www.cdc.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twitter.com/hashtag/COVID19?src=hash" TargetMode="External"/><Relationship Id="rId4" Type="http://schemas.openxmlformats.org/officeDocument/2006/relationships/hyperlink" Target="https://twitter.com/Vib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penwho.org/courses/COVID-19-IPC-EN" TargetMode="External"/><Relationship Id="rId2" Type="http://schemas.openxmlformats.org/officeDocument/2006/relationships/hyperlink" Target="https://openwho.org/courses/UNCT-COVID19-preparedness-and-response-EN" TargetMode="External"/><Relationship Id="rId1" Type="http://schemas.openxmlformats.org/officeDocument/2006/relationships/slideLayout" Target="../slideLayouts/slideLayout2.xml"/><Relationship Id="rId6" Type="http://schemas.openxmlformats.org/officeDocument/2006/relationships/hyperlink" Target="https://openwho.org/courses/introduction-to-ncov" TargetMode="External"/><Relationship Id="rId5" Type="http://schemas.openxmlformats.org/officeDocument/2006/relationships/hyperlink" Target="https://openwho.org/courses/severe-acute-respiratory-infection" TargetMode="External"/><Relationship Id="rId4" Type="http://schemas.openxmlformats.org/officeDocument/2006/relationships/hyperlink" Target="https://openwho.org/courses/eprotect-acute-respiratory-infectio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3" name="Rectangle 32">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206856" y="1296316"/>
            <a:ext cx="5084628" cy="3940893"/>
          </a:xfrm>
        </p:spPr>
        <p:txBody>
          <a:bodyPr>
            <a:normAutofit/>
          </a:bodyPr>
          <a:lstStyle/>
          <a:p>
            <a:pPr algn="ctr">
              <a:lnSpc>
                <a:spcPct val="90000"/>
              </a:lnSpc>
            </a:pPr>
            <a:r>
              <a:rPr lang="en-US" sz="3200" b="1" dirty="0">
                <a:solidFill>
                  <a:srgbClr val="EBEBEB"/>
                </a:solidFill>
              </a:rPr>
              <a:t>Public Health Education</a:t>
            </a:r>
            <a:br>
              <a:rPr lang="ar-SA" sz="3200" b="1" dirty="0">
                <a:solidFill>
                  <a:srgbClr val="EBEBEB"/>
                </a:solidFill>
              </a:rPr>
            </a:br>
            <a:r>
              <a:rPr lang="en-US" sz="3200" b="1" dirty="0">
                <a:solidFill>
                  <a:srgbClr val="EBEBEB"/>
                </a:solidFill>
              </a:rPr>
              <a:t>(HCP Resources)</a:t>
            </a:r>
            <a:br>
              <a:rPr lang="en-US" sz="3200" b="1" dirty="0">
                <a:solidFill>
                  <a:srgbClr val="EBEBEB"/>
                </a:solidFill>
              </a:rPr>
            </a:br>
            <a:br>
              <a:rPr lang="en-US" sz="2200" b="1" dirty="0">
                <a:solidFill>
                  <a:srgbClr val="EBEBEB"/>
                </a:solidFill>
              </a:rPr>
            </a:br>
            <a:r>
              <a:rPr lang="en-US" sz="3600" b="1" dirty="0">
                <a:solidFill>
                  <a:srgbClr val="EBEBEB"/>
                </a:solidFill>
              </a:rPr>
              <a:t>WHO &amp; CDC Updates </a:t>
            </a:r>
            <a:br>
              <a:rPr lang="en-US" sz="3600" b="1" dirty="0">
                <a:solidFill>
                  <a:srgbClr val="EBEBEB"/>
                </a:solidFill>
              </a:rPr>
            </a:br>
            <a:r>
              <a:rPr lang="en-US" sz="3600" b="1" dirty="0">
                <a:solidFill>
                  <a:srgbClr val="EBEBEB"/>
                </a:solidFill>
              </a:rPr>
              <a:t>on COVID-19</a:t>
            </a:r>
            <a:br>
              <a:rPr lang="en-US" sz="3600" b="1" dirty="0">
                <a:solidFill>
                  <a:srgbClr val="EBEBEB"/>
                </a:solidFill>
              </a:rPr>
            </a:br>
            <a:br>
              <a:rPr lang="en-US" sz="3600" b="1" dirty="0">
                <a:solidFill>
                  <a:srgbClr val="EBEBEB"/>
                </a:solidFill>
              </a:rPr>
            </a:br>
            <a:r>
              <a:rPr lang="en-US" sz="3600" b="1" dirty="0">
                <a:solidFill>
                  <a:srgbClr val="EBEBEB"/>
                </a:solidFill>
              </a:rPr>
              <a:t> </a:t>
            </a:r>
            <a:endParaRPr lang="en-US" sz="2200" b="1" dirty="0">
              <a:solidFill>
                <a:srgbClr val="EBEBEB"/>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812800" y="5170350"/>
            <a:ext cx="5283198" cy="1150156"/>
          </a:xfrm>
        </p:spPr>
        <p:txBody>
          <a:bodyPr>
            <a:noAutofit/>
          </a:bodyPr>
          <a:lstStyle/>
          <a:p>
            <a:r>
              <a:rPr lang="en-US" sz="1400" b="1" dirty="0"/>
              <a:t>Amal Irani</a:t>
            </a:r>
          </a:p>
          <a:p>
            <a:r>
              <a:rPr lang="en-US" sz="1400" b="1" dirty="0">
                <a:solidFill>
                  <a:srgbClr val="EBEBEB"/>
                </a:solidFill>
              </a:rPr>
              <a:t>Corporate Social Responsibility-CSR</a:t>
            </a:r>
            <a:br>
              <a:rPr lang="en-US" sz="1400" b="1" dirty="0">
                <a:solidFill>
                  <a:srgbClr val="EBEBEB"/>
                </a:solidFill>
              </a:rPr>
            </a:br>
            <a:r>
              <a:rPr lang="en-US" sz="1400" b="1" dirty="0">
                <a:solidFill>
                  <a:srgbClr val="EBEBEB"/>
                </a:solidFill>
              </a:rPr>
              <a:t>Corporate Communications Division </a:t>
            </a:r>
          </a:p>
          <a:p>
            <a:r>
              <a:rPr lang="en-US" sz="1400" b="1" dirty="0"/>
              <a:t>April 12,2020</a:t>
            </a:r>
          </a:p>
          <a:p>
            <a:endParaRPr lang="en-US" sz="1400" b="1" dirty="0"/>
          </a:p>
        </p:txBody>
      </p:sp>
      <p:pic>
        <p:nvPicPr>
          <p:cNvPr id="13" name="Picture 12">
            <a:extLst>
              <a:ext uri="{FF2B5EF4-FFF2-40B4-BE49-F238E27FC236}">
                <a16:creationId xmlns:a16="http://schemas.microsoft.com/office/drawing/2014/main" id="{BE3CE065-364A-4904-A860-2FBD2F877A30}"/>
              </a:ext>
            </a:extLst>
          </p:cNvPr>
          <p:cNvPicPr>
            <a:picLocks noChangeAspect="1"/>
          </p:cNvPicPr>
          <p:nvPr/>
        </p:nvPicPr>
        <p:blipFill rotWithShape="1">
          <a:blip r:embed="rId2"/>
          <a:srcRect l="8955" r="13842" b="3"/>
          <a:stretch/>
        </p:blipFill>
        <p:spPr>
          <a:xfrm>
            <a:off x="812800" y="1296316"/>
            <a:ext cx="5283199" cy="372946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7366931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CB86F72F-FC32-4E7B-87E8-D9CE4FE738C5}"/>
              </a:ext>
            </a:extLst>
          </p:cNvPr>
          <p:cNvSpPr>
            <a:spLocks noGrp="1"/>
          </p:cNvSpPr>
          <p:nvPr>
            <p:ph type="title"/>
          </p:nvPr>
        </p:nvSpPr>
        <p:spPr>
          <a:xfrm>
            <a:off x="994087" y="1130603"/>
            <a:ext cx="3342442" cy="4596794"/>
          </a:xfrm>
        </p:spPr>
        <p:txBody>
          <a:bodyPr anchor="ctr">
            <a:normAutofit/>
          </a:bodyPr>
          <a:lstStyle/>
          <a:p>
            <a:r>
              <a:rPr lang="en-US" sz="3200" b="1">
                <a:solidFill>
                  <a:srgbClr val="EBEBEB"/>
                </a:solidFill>
              </a:rPr>
              <a:t>Mental health and COVID-19</a:t>
            </a:r>
            <a:br>
              <a:rPr lang="en-US" sz="3200" b="1">
                <a:solidFill>
                  <a:srgbClr val="EBEBEB"/>
                </a:solidFill>
              </a:rPr>
            </a:br>
            <a:endParaRPr lang="en-US" sz="3200">
              <a:solidFill>
                <a:srgbClr val="EBEBEB"/>
              </a:solidFill>
            </a:endParaRPr>
          </a:p>
        </p:txBody>
      </p:sp>
      <p:sp>
        <p:nvSpPr>
          <p:cNvPr id="3" name="Content Placeholder 2">
            <a:extLst>
              <a:ext uri="{FF2B5EF4-FFF2-40B4-BE49-F238E27FC236}">
                <a16:creationId xmlns:a16="http://schemas.microsoft.com/office/drawing/2014/main" id="{4DB95F2C-B897-41E4-B7A4-00A95D8D94E1}"/>
              </a:ext>
            </a:extLst>
          </p:cNvPr>
          <p:cNvSpPr>
            <a:spLocks noGrp="1"/>
          </p:cNvSpPr>
          <p:nvPr>
            <p:ph idx="1"/>
          </p:nvPr>
        </p:nvSpPr>
        <p:spPr>
          <a:xfrm>
            <a:off x="4972161" y="359083"/>
            <a:ext cx="7008171" cy="6018322"/>
          </a:xfrm>
        </p:spPr>
        <p:txBody>
          <a:bodyPr anchor="ctr">
            <a:normAutofit/>
          </a:bodyPr>
          <a:lstStyle/>
          <a:p>
            <a:pPr algn="just"/>
            <a:r>
              <a:rPr lang="en-US" sz="2000" dirty="0">
                <a:latin typeface="Arial" panose="020B0604020202020204" pitchFamily="34" charset="0"/>
                <a:cs typeface="Arial" panose="020B0604020202020204" pitchFamily="34" charset="0"/>
              </a:rPr>
              <a:t>WHO is providing guidance to help people manage fear, stigma and discrimination during COVID-19</a:t>
            </a:r>
          </a:p>
          <a:p>
            <a:pPr algn="just"/>
            <a:endParaRPr lang="en-US" sz="2000" dirty="0"/>
          </a:p>
        </p:txBody>
      </p:sp>
    </p:spTree>
    <p:extLst>
      <p:ext uri="{BB962C8B-B14F-4D97-AF65-F5344CB8AC3E}">
        <p14:creationId xmlns:p14="http://schemas.microsoft.com/office/powerpoint/2010/main" val="56614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1616407-3E4D-4469-BDAF-3837EBF9F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098" name="Picture 2" descr="cdc-update">
            <a:extLst>
              <a:ext uri="{FF2B5EF4-FFF2-40B4-BE49-F238E27FC236}">
                <a16:creationId xmlns:a16="http://schemas.microsoft.com/office/drawing/2014/main" id="{E76E051D-7316-48A6-8D59-B14DB2528F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60" r="11429"/>
          <a:stretch/>
        </p:blipFill>
        <p:spPr bwMode="auto">
          <a:xfrm>
            <a:off x="4076" y="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8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1C0B-9312-4D2E-A1EC-DDF1E135C850}"/>
              </a:ext>
            </a:extLst>
          </p:cNvPr>
          <p:cNvSpPr>
            <a:spLocks noGrp="1"/>
          </p:cNvSpPr>
          <p:nvPr>
            <p:ph type="title"/>
          </p:nvPr>
        </p:nvSpPr>
        <p:spPr>
          <a:xfrm>
            <a:off x="1154954" y="948267"/>
            <a:ext cx="9885579" cy="732365"/>
          </a:xfrm>
        </p:spPr>
        <p:txBody>
          <a:bodyPr>
            <a:normAutofit fontScale="90000"/>
          </a:bodyPr>
          <a:lstStyle/>
          <a:p>
            <a:r>
              <a:rPr lang="en-US" b="1" dirty="0"/>
              <a:t>Guidance for those at higher risk of infection</a:t>
            </a:r>
            <a:br>
              <a:rPr lang="en-US" b="1" dirty="0"/>
            </a:br>
            <a:endParaRPr lang="en-US" dirty="0"/>
          </a:p>
        </p:txBody>
      </p:sp>
      <p:sp>
        <p:nvSpPr>
          <p:cNvPr id="3" name="Content Placeholder 2">
            <a:extLst>
              <a:ext uri="{FF2B5EF4-FFF2-40B4-BE49-F238E27FC236}">
                <a16:creationId xmlns:a16="http://schemas.microsoft.com/office/drawing/2014/main" id="{6B4988C7-A1A2-4979-AAE0-864E1347098E}"/>
              </a:ext>
            </a:extLst>
          </p:cNvPr>
          <p:cNvSpPr>
            <a:spLocks noGrp="1"/>
          </p:cNvSpPr>
          <p:nvPr>
            <p:ph idx="1"/>
          </p:nvPr>
        </p:nvSpPr>
        <p:spPr/>
        <p:txBody>
          <a:bodyPr>
            <a:normAutofit/>
          </a:bodyPr>
          <a:lstStyle/>
          <a:p>
            <a:r>
              <a:rPr lang="en-US" sz="2000" u="sng" cap="all" dirty="0">
                <a:latin typeface="Arial" panose="020B0604020202020204" pitchFamily="34" charset="0"/>
                <a:cs typeface="Arial" panose="020B0604020202020204" pitchFamily="34" charset="0"/>
                <a:hlinkClick r:id="rId2"/>
              </a:rPr>
              <a:t>U</a:t>
            </a:r>
            <a:r>
              <a:rPr lang="en-US" sz="2000" u="sng" dirty="0">
                <a:latin typeface="Arial" panose="020B0604020202020204" pitchFamily="34" charset="0"/>
                <a:cs typeface="Arial" panose="020B0604020202020204" pitchFamily="34" charset="0"/>
                <a:hlinkClick r:id="rId2"/>
              </a:rPr>
              <a:t>se of Cloth Face Coverings to Help Slow the Spread of COVID-19</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3"/>
              </a:rPr>
              <a:t>Should you get tested?</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4"/>
              </a:rPr>
              <a:t>Caring for someone</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5"/>
              </a:rPr>
              <a:t>Daily life &amp; coping</a:t>
            </a:r>
            <a:endParaRPr lang="en-US" sz="2000" dirty="0">
              <a:latin typeface="Arial" panose="020B0604020202020204" pitchFamily="34" charset="0"/>
              <a:cs typeface="Arial" panose="020B0604020202020204" pitchFamily="34" charset="0"/>
            </a:endParaRPr>
          </a:p>
          <a:p>
            <a:r>
              <a:rPr lang="en-US" sz="2000" u="sng" dirty="0">
                <a:latin typeface="Arial" panose="020B0604020202020204" pitchFamily="34" charset="0"/>
                <a:cs typeface="Arial" panose="020B0604020202020204" pitchFamily="34" charset="0"/>
                <a:hlinkClick r:id="rId6"/>
              </a:rPr>
              <a:t>Discontinuation of Home Isolation for Persons with COVID-19 (Interim Guidance)</a:t>
            </a:r>
            <a:r>
              <a:rPr lang="en-US" sz="2000" cap="all" dirty="0">
                <a:latin typeface="Arial" panose="020B0604020202020204" pitchFamily="34" charset="0"/>
                <a:cs typeface="Arial" panose="020B0604020202020204" pitchFamily="34" charset="0"/>
              </a:rPr>
              <a:t> </a:t>
            </a:r>
            <a:endParaRPr lang="en-US" sz="2000" u="sng"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450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A0EE-5238-4097-A36B-548FA40C0B32}"/>
              </a:ext>
            </a:extLst>
          </p:cNvPr>
          <p:cNvSpPr>
            <a:spLocks noGrp="1"/>
          </p:cNvSpPr>
          <p:nvPr>
            <p:ph type="title"/>
          </p:nvPr>
        </p:nvSpPr>
        <p:spPr>
          <a:xfrm>
            <a:off x="1066800" y="553819"/>
            <a:ext cx="10058400" cy="1371600"/>
          </a:xfrm>
        </p:spPr>
        <p:txBody>
          <a:bodyPr/>
          <a:lstStyle/>
          <a:p>
            <a:r>
              <a:rPr lang="en-US" sz="3200" b="1" cap="all" dirty="0">
                <a:latin typeface="Arial" panose="020B0604020202020204" pitchFamily="34" charset="0"/>
                <a:cs typeface="Arial" panose="020B0604020202020204" pitchFamily="34" charset="0"/>
              </a:rPr>
              <a:t>U</a:t>
            </a:r>
            <a:r>
              <a:rPr lang="en-US" sz="3200" b="1" dirty="0">
                <a:latin typeface="Arial" panose="020B0604020202020204" pitchFamily="34" charset="0"/>
                <a:cs typeface="Arial" panose="020B0604020202020204" pitchFamily="34" charset="0"/>
              </a:rPr>
              <a:t>se of Cloth Face Coverings</a:t>
            </a:r>
          </a:p>
        </p:txBody>
      </p:sp>
      <p:sp>
        <p:nvSpPr>
          <p:cNvPr id="3" name="Content Placeholder 2">
            <a:extLst>
              <a:ext uri="{FF2B5EF4-FFF2-40B4-BE49-F238E27FC236}">
                <a16:creationId xmlns:a16="http://schemas.microsoft.com/office/drawing/2014/main" id="{79257020-3C52-4362-9F53-0FD44866E211}"/>
              </a:ext>
            </a:extLst>
          </p:cNvPr>
          <p:cNvSpPr>
            <a:spLocks noGrp="1"/>
          </p:cNvSpPr>
          <p:nvPr>
            <p:ph idx="1"/>
          </p:nvPr>
        </p:nvSpPr>
        <p:spPr>
          <a:xfrm>
            <a:off x="1066800" y="2532247"/>
            <a:ext cx="10058400" cy="4441877"/>
          </a:xfrm>
        </p:spPr>
        <p:txBody>
          <a:bodyPr>
            <a:normAutofit fontScale="77500" lnSpcReduction="20000"/>
          </a:bodyPr>
          <a:lstStyle/>
          <a:p>
            <a:pPr marL="0" lvl="0" indent="0" algn="just" eaLnBrk="0" fontAlgn="base" hangingPunct="0">
              <a:lnSpc>
                <a:spcPct val="100000"/>
              </a:lnSpc>
              <a:spcBef>
                <a:spcPct val="0"/>
              </a:spcBef>
              <a:spcAft>
                <a:spcPct val="0"/>
              </a:spcAft>
              <a:buClrTx/>
              <a:buNone/>
            </a:pPr>
            <a:r>
              <a:rPr lang="en-US" altLang="en-US" sz="2600" u="sng" dirty="0">
                <a:solidFill>
                  <a:srgbClr val="075290"/>
                </a:solidFill>
                <a:latin typeface="Arial" panose="020B0604020202020204" pitchFamily="34" charset="0"/>
                <a:cs typeface="Arial" panose="020B0604020202020204" pitchFamily="34" charset="0"/>
                <a:hlinkClick r:id="rId2"/>
              </a:rPr>
              <a:t>CDC recommends</a:t>
            </a:r>
            <a:r>
              <a:rPr lang="en-US" altLang="en-US" sz="2600" dirty="0">
                <a:solidFill>
                  <a:srgbClr val="000000"/>
                </a:solidFill>
                <a:latin typeface="Arial" panose="020B0604020202020204" pitchFamily="34" charset="0"/>
                <a:cs typeface="Arial" panose="020B0604020202020204" pitchFamily="34" charset="0"/>
              </a:rPr>
              <a:t> wearing cloth face coverings in public settings where other social distancing measures are difficult to maintain (e.g., grocery stores and pharmacies), </a:t>
            </a:r>
            <a:r>
              <a:rPr lang="en-US" altLang="en-US" sz="2600" b="1" dirty="0">
                <a:solidFill>
                  <a:srgbClr val="000000"/>
                </a:solidFill>
                <a:latin typeface="Arial" panose="020B0604020202020204" pitchFamily="34" charset="0"/>
                <a:cs typeface="Arial" panose="020B0604020202020204" pitchFamily="34" charset="0"/>
              </a:rPr>
              <a:t>especially </a:t>
            </a:r>
            <a:r>
              <a:rPr lang="en-US" altLang="en-US" sz="2600" dirty="0">
                <a:solidFill>
                  <a:srgbClr val="000000"/>
                </a:solidFill>
                <a:latin typeface="Arial" panose="020B0604020202020204" pitchFamily="34" charset="0"/>
                <a:cs typeface="Arial" panose="020B0604020202020204" pitchFamily="34" charset="0"/>
              </a:rPr>
              <a:t>in areas of significant community-based transmission</a:t>
            </a:r>
          </a:p>
          <a:p>
            <a:pPr marL="0" lvl="0" indent="0" algn="just" eaLnBrk="0" fontAlgn="base" hangingPunct="0">
              <a:lnSpc>
                <a:spcPct val="100000"/>
              </a:lnSpc>
              <a:spcBef>
                <a:spcPct val="0"/>
              </a:spcBef>
              <a:spcAft>
                <a:spcPct val="0"/>
              </a:spcAft>
              <a:buClrTx/>
              <a:buNone/>
            </a:pPr>
            <a:endParaRPr lang="en-US" altLang="en-US" sz="2600" dirty="0">
              <a:latin typeface="Arial" panose="020B0604020202020204" pitchFamily="34" charset="0"/>
              <a:cs typeface="Arial" panose="020B0604020202020204" pitchFamily="34" charset="0"/>
            </a:endParaRPr>
          </a:p>
          <a:p>
            <a:pPr marL="0" lvl="0" indent="0" algn="just" eaLnBrk="0" fontAlgn="base" hangingPunct="0">
              <a:lnSpc>
                <a:spcPct val="100000"/>
              </a:lnSpc>
              <a:spcBef>
                <a:spcPct val="0"/>
              </a:spcBef>
              <a:spcAft>
                <a:spcPct val="0"/>
              </a:spcAft>
              <a:buClrTx/>
              <a:buNone/>
            </a:pPr>
            <a:r>
              <a:rPr lang="en-US" altLang="en-US" sz="2600" dirty="0">
                <a:solidFill>
                  <a:srgbClr val="000000"/>
                </a:solidFill>
                <a:latin typeface="Arial" panose="020B0604020202020204" pitchFamily="34" charset="0"/>
                <a:cs typeface="Arial" panose="020B0604020202020204" pitchFamily="34" charset="0"/>
              </a:rPr>
              <a:t>CDC also advises the use of simple cloth face coverings to slow the spread of the virus and help people who may have the virus and do not know it from transmitting it to others.  Cloth face coverings fashioned from household items or made at home from common materials at low cost can be used as an additional, voluntary public health measure</a:t>
            </a:r>
          </a:p>
          <a:p>
            <a:pPr marL="0" lvl="0" indent="0" algn="just" eaLnBrk="0" fontAlgn="base" hangingPunct="0">
              <a:lnSpc>
                <a:spcPct val="100000"/>
              </a:lnSpc>
              <a:spcBef>
                <a:spcPct val="0"/>
              </a:spcBef>
              <a:spcAft>
                <a:spcPct val="0"/>
              </a:spcAft>
              <a:buClrTx/>
              <a:buNone/>
            </a:pPr>
            <a:endParaRPr lang="en-US" altLang="en-US" sz="2600" dirty="0">
              <a:latin typeface="Arial" panose="020B0604020202020204" pitchFamily="34" charset="0"/>
              <a:cs typeface="Arial" panose="020B0604020202020204" pitchFamily="34" charset="0"/>
            </a:endParaRPr>
          </a:p>
          <a:p>
            <a:pPr marL="0" lvl="0" indent="0" algn="just" eaLnBrk="0" fontAlgn="base" hangingPunct="0">
              <a:lnSpc>
                <a:spcPct val="100000"/>
              </a:lnSpc>
              <a:spcBef>
                <a:spcPct val="0"/>
              </a:spcBef>
              <a:spcAft>
                <a:spcPct val="0"/>
              </a:spcAft>
              <a:buClrTx/>
              <a:buNone/>
            </a:pPr>
            <a:r>
              <a:rPr lang="en-US" altLang="en-US" sz="2600" dirty="0">
                <a:solidFill>
                  <a:srgbClr val="000000"/>
                </a:solidFill>
                <a:latin typeface="Arial" panose="020B0604020202020204" pitchFamily="34" charset="0"/>
                <a:cs typeface="Arial" panose="020B0604020202020204" pitchFamily="34" charset="0"/>
              </a:rPr>
              <a:t>Cloth face coverings should not be placed on young children under age 2, anyone who has trouble breathing, or is unconscious, incapacitated or otherwise unable to remove the mask without assistance</a:t>
            </a:r>
          </a:p>
          <a:p>
            <a:pPr marL="0" lvl="0" indent="0" algn="just" eaLnBrk="0" fontAlgn="base" hangingPunct="0">
              <a:lnSpc>
                <a:spcPct val="100000"/>
              </a:lnSpc>
              <a:spcBef>
                <a:spcPct val="0"/>
              </a:spcBef>
              <a:spcAft>
                <a:spcPct val="0"/>
              </a:spcAft>
              <a:buClrTx/>
              <a:buNone/>
            </a:pPr>
            <a:endParaRPr lang="en-US" altLang="en-US" sz="2600" dirty="0">
              <a:latin typeface="Arial" panose="020B0604020202020204" pitchFamily="34" charset="0"/>
              <a:cs typeface="Arial" panose="020B0604020202020204" pitchFamily="34" charset="0"/>
            </a:endParaRPr>
          </a:p>
          <a:p>
            <a:pPr marL="0" lvl="0" indent="0" algn="just" eaLnBrk="0" fontAlgn="base" hangingPunct="0">
              <a:lnSpc>
                <a:spcPct val="100000"/>
              </a:lnSpc>
              <a:spcBef>
                <a:spcPct val="0"/>
              </a:spcBef>
              <a:spcAft>
                <a:spcPct val="0"/>
              </a:spcAft>
              <a:buClrTx/>
              <a:buNone/>
            </a:pPr>
            <a:r>
              <a:rPr lang="en-US" altLang="en-US" sz="2600" dirty="0">
                <a:solidFill>
                  <a:srgbClr val="000000"/>
                </a:solidFill>
                <a:latin typeface="Arial" panose="020B0604020202020204" pitchFamily="34" charset="0"/>
                <a:cs typeface="Arial" panose="020B0604020202020204" pitchFamily="34" charset="0"/>
              </a:rPr>
              <a:t>The cloth face coverings recommended are not surgical masks or N-95 respirators.  Those are critical supplies that must continue to be reserved for healthcare workers and other medical first responders, as recommended by current CDC guidance</a:t>
            </a:r>
            <a:endParaRPr lang="en-US" altLang="en-US" sz="2600" dirty="0">
              <a:latin typeface="Arial" panose="020B0604020202020204" pitchFamily="34" charset="0"/>
              <a:cs typeface="Arial" panose="020B0604020202020204" pitchFamily="34" charset="0"/>
            </a:endParaRPr>
          </a:p>
          <a:p>
            <a:pPr algn="just"/>
            <a:endParaRPr lang="en-US" dirty="0"/>
          </a:p>
        </p:txBody>
      </p:sp>
    </p:spTree>
    <p:extLst>
      <p:ext uri="{BB962C8B-B14F-4D97-AF65-F5344CB8AC3E}">
        <p14:creationId xmlns:p14="http://schemas.microsoft.com/office/powerpoint/2010/main" val="136210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68F3-CD49-4DA0-937E-CC329074BDF0}"/>
              </a:ext>
            </a:extLst>
          </p:cNvPr>
          <p:cNvSpPr>
            <a:spLocks noGrp="1"/>
          </p:cNvSpPr>
          <p:nvPr>
            <p:ph type="title"/>
          </p:nvPr>
        </p:nvSpPr>
        <p:spPr>
          <a:xfrm>
            <a:off x="881821" y="941183"/>
            <a:ext cx="8761413" cy="706964"/>
          </a:xfrm>
        </p:spPr>
        <p:txBody>
          <a:bodyPr/>
          <a:lstStyle/>
          <a:p>
            <a:r>
              <a:rPr lang="en-US" altLang="en-US" b="1" dirty="0">
                <a:solidFill>
                  <a:schemeClr val="bg1"/>
                </a:solidFill>
                <a:latin typeface="Arial" panose="020B0604020202020204" pitchFamily="34" charset="0"/>
                <a:cs typeface="Arial" panose="020B0604020202020204" pitchFamily="34" charset="0"/>
              </a:rPr>
              <a:t>How to Wear a Cloth Face Covering</a:t>
            </a:r>
            <a:endParaRPr lang="en-US"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1833F49-ED98-4A86-A21E-D69B9EC8E953}"/>
              </a:ext>
            </a:extLst>
          </p:cNvPr>
          <p:cNvSpPr>
            <a:spLocks noGrp="1"/>
          </p:cNvSpPr>
          <p:nvPr>
            <p:ph idx="1"/>
          </p:nvPr>
        </p:nvSpPr>
        <p:spPr>
          <a:xfrm>
            <a:off x="586089" y="2705835"/>
            <a:ext cx="8825659" cy="3416300"/>
          </a:xfrm>
        </p:spPr>
        <p:txBody>
          <a:bodyPr>
            <a:normAutofit/>
          </a:bodyPr>
          <a:lstStyle/>
          <a:p>
            <a:pPr marL="0" lvl="0" indent="0" eaLnBrk="0" fontAlgn="base" hangingPunct="0">
              <a:lnSpc>
                <a:spcPct val="100000"/>
              </a:lnSpc>
              <a:spcBef>
                <a:spcPct val="0"/>
              </a:spcBef>
              <a:spcAft>
                <a:spcPct val="0"/>
              </a:spcAft>
              <a:buClrTx/>
              <a:buNone/>
            </a:pPr>
            <a:r>
              <a:rPr lang="en-US" altLang="en-US" sz="2000" dirty="0">
                <a:solidFill>
                  <a:srgbClr val="000000"/>
                </a:solidFill>
                <a:latin typeface="Arial" panose="020B0604020202020204" pitchFamily="34" charset="0"/>
                <a:cs typeface="Arial" panose="020B0604020202020204" pitchFamily="34" charset="0"/>
              </a:rPr>
              <a:t>Cloth face coverings should:</a:t>
            </a:r>
          </a:p>
          <a:p>
            <a:pPr marL="0" lvl="0" indent="0" eaLnBrk="0" fontAlgn="base" hangingPunct="0">
              <a:lnSpc>
                <a:spcPct val="100000"/>
              </a:lnSpc>
              <a:spcBef>
                <a:spcPct val="0"/>
              </a:spcBef>
              <a:spcAft>
                <a:spcPct val="0"/>
              </a:spcAft>
              <a:buClrTx/>
              <a:buNone/>
            </a:pPr>
            <a:endParaRPr lang="en-US" altLang="en-US" sz="2000" dirty="0">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000" dirty="0">
                <a:solidFill>
                  <a:srgbClr val="000000"/>
                </a:solidFill>
                <a:latin typeface="Arial" panose="020B0604020202020204" pitchFamily="34" charset="0"/>
                <a:cs typeface="Arial" panose="020B0604020202020204" pitchFamily="34" charset="0"/>
              </a:rPr>
              <a:t>Fit snugly but comfortably against the side of the face</a:t>
            </a:r>
          </a:p>
          <a:p>
            <a:pPr marL="0" lvl="0" indent="0" eaLnBrk="0" fontAlgn="base" hangingPunct="0">
              <a:lnSpc>
                <a:spcPct val="100000"/>
              </a:lnSpc>
              <a:spcBef>
                <a:spcPct val="0"/>
              </a:spcBef>
              <a:spcAft>
                <a:spcPct val="0"/>
              </a:spcAft>
              <a:buClrTx/>
              <a:buFontTx/>
              <a:buChar char="•"/>
            </a:pPr>
            <a:r>
              <a:rPr lang="en-US" altLang="en-US" sz="2000" dirty="0">
                <a:solidFill>
                  <a:srgbClr val="000000"/>
                </a:solidFill>
                <a:latin typeface="Arial" panose="020B0604020202020204" pitchFamily="34" charset="0"/>
                <a:cs typeface="Arial" panose="020B0604020202020204" pitchFamily="34" charset="0"/>
              </a:rPr>
              <a:t>Be secured with ties or ear loops</a:t>
            </a:r>
          </a:p>
          <a:p>
            <a:pPr marL="0" lvl="0" indent="0" eaLnBrk="0" fontAlgn="base" hangingPunct="0">
              <a:lnSpc>
                <a:spcPct val="100000"/>
              </a:lnSpc>
              <a:spcBef>
                <a:spcPct val="0"/>
              </a:spcBef>
              <a:spcAft>
                <a:spcPct val="0"/>
              </a:spcAft>
              <a:buClrTx/>
              <a:buFontTx/>
              <a:buChar char="•"/>
            </a:pPr>
            <a:r>
              <a:rPr lang="en-US" altLang="en-US" sz="2000" dirty="0">
                <a:solidFill>
                  <a:srgbClr val="000000"/>
                </a:solidFill>
                <a:latin typeface="Arial" panose="020B0604020202020204" pitchFamily="34" charset="0"/>
                <a:cs typeface="Arial" panose="020B0604020202020204" pitchFamily="34" charset="0"/>
              </a:rPr>
              <a:t>Include multiple layers of fabric</a:t>
            </a:r>
          </a:p>
          <a:p>
            <a:pPr marL="0" lvl="0" indent="0" eaLnBrk="0" fontAlgn="base" hangingPunct="0">
              <a:lnSpc>
                <a:spcPct val="100000"/>
              </a:lnSpc>
              <a:spcBef>
                <a:spcPct val="0"/>
              </a:spcBef>
              <a:spcAft>
                <a:spcPct val="0"/>
              </a:spcAft>
              <a:buClrTx/>
              <a:buFontTx/>
              <a:buChar char="•"/>
            </a:pPr>
            <a:r>
              <a:rPr lang="en-US" altLang="en-US" sz="2000" dirty="0">
                <a:solidFill>
                  <a:srgbClr val="000000"/>
                </a:solidFill>
                <a:latin typeface="Arial" panose="020B0604020202020204" pitchFamily="34" charset="0"/>
                <a:cs typeface="Arial" panose="020B0604020202020204" pitchFamily="34" charset="0"/>
              </a:rPr>
              <a:t>Allow for breathing without restriction</a:t>
            </a:r>
          </a:p>
          <a:p>
            <a:pPr marL="0" lvl="0" indent="0" eaLnBrk="0" fontAlgn="base" hangingPunct="0">
              <a:lnSpc>
                <a:spcPct val="100000"/>
              </a:lnSpc>
              <a:spcBef>
                <a:spcPct val="0"/>
              </a:spcBef>
              <a:spcAft>
                <a:spcPct val="0"/>
              </a:spcAft>
              <a:buClrTx/>
              <a:buFontTx/>
              <a:buChar char="•"/>
            </a:pPr>
            <a:r>
              <a:rPr lang="en-US" altLang="en-US" sz="2000" dirty="0">
                <a:solidFill>
                  <a:srgbClr val="000000"/>
                </a:solidFill>
                <a:latin typeface="Arial" panose="020B0604020202020204" pitchFamily="34" charset="0"/>
                <a:cs typeface="Arial" panose="020B0604020202020204" pitchFamily="34" charset="0"/>
              </a:rPr>
              <a:t>Be able to be laundered and machine dried without damage or change to shape</a:t>
            </a:r>
          </a:p>
          <a:p>
            <a:pPr marL="0" lvl="0" indent="0" eaLnBrk="0" fontAlgn="base" hangingPunct="0">
              <a:lnSpc>
                <a:spcPct val="100000"/>
              </a:lnSpc>
              <a:spcBef>
                <a:spcPct val="0"/>
              </a:spcBef>
              <a:spcAft>
                <a:spcPct val="0"/>
              </a:spcAft>
              <a:buClrTx/>
              <a:buNone/>
            </a:pPr>
            <a:endParaRPr lang="en-US" altLang="en-US" sz="2800" dirty="0">
              <a:solidFill>
                <a:srgbClr val="000000"/>
              </a:solidFill>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6146" name="Picture 2" descr="Side view of an individual wearing a cloth face covering, which conceals their mouth and nose areas and has a string looped behind the visible ear to hold the covering in place. The top of the covering is positioned just below the eyes and the bottom extends down to cover the chin. The visible side of the covering extends to cover approximately half of the individual’s cheek.">
            <a:extLst>
              <a:ext uri="{FF2B5EF4-FFF2-40B4-BE49-F238E27FC236}">
                <a16:creationId xmlns:a16="http://schemas.microsoft.com/office/drawing/2014/main" id="{FDE865D0-96FB-4E04-9899-53552E918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9868" y="288396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51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D8024-0218-4AAA-B8B5-2A914A442EA9}"/>
              </a:ext>
            </a:extLst>
          </p:cNvPr>
          <p:cNvSpPr>
            <a:spLocks noGrp="1"/>
          </p:cNvSpPr>
          <p:nvPr>
            <p:ph type="title"/>
          </p:nvPr>
        </p:nvSpPr>
        <p:spPr/>
        <p:txBody>
          <a:bodyPr>
            <a:normAutofit fontScale="90000"/>
          </a:bodyPr>
          <a:lstStyle/>
          <a:p>
            <a:r>
              <a:rPr lang="en-US" altLang="en-US" sz="4400" b="1" dirty="0">
                <a:solidFill>
                  <a:schemeClr val="bg1"/>
                </a:solidFill>
                <a:latin typeface="Merriweather"/>
              </a:rPr>
              <a:t>Homemade Cloth Face Coverings</a:t>
            </a:r>
            <a:br>
              <a:rPr lang="en-US" altLang="en-US" dirty="0">
                <a:solidFill>
                  <a:srgbClr val="000000"/>
                </a:solidFill>
                <a:latin typeface="Merriweather"/>
              </a:rPr>
            </a:br>
            <a:endParaRPr lang="en-US" dirty="0"/>
          </a:p>
        </p:txBody>
      </p:sp>
      <p:sp>
        <p:nvSpPr>
          <p:cNvPr id="3" name="Content Placeholder 2">
            <a:extLst>
              <a:ext uri="{FF2B5EF4-FFF2-40B4-BE49-F238E27FC236}">
                <a16:creationId xmlns:a16="http://schemas.microsoft.com/office/drawing/2014/main" id="{A83C143F-D391-4AC3-A0D2-1A888319CD6D}"/>
              </a:ext>
            </a:extLst>
          </p:cNvPr>
          <p:cNvSpPr>
            <a:spLocks noGrp="1"/>
          </p:cNvSpPr>
          <p:nvPr>
            <p:ph idx="1"/>
          </p:nvPr>
        </p:nvSpPr>
        <p:spPr>
          <a:xfrm>
            <a:off x="312277" y="2603499"/>
            <a:ext cx="9604090" cy="3987305"/>
          </a:xfrm>
        </p:spPr>
        <p:txBody>
          <a:bodyPr/>
          <a:lstStyle/>
          <a:p>
            <a:pPr algn="just"/>
            <a:r>
              <a:rPr lang="en-US" sz="2000" dirty="0">
                <a:latin typeface="Arial" panose="020B0604020202020204" pitchFamily="34" charset="0"/>
                <a:cs typeface="Arial" panose="020B0604020202020204" pitchFamily="34" charset="0"/>
              </a:rPr>
              <a:t>Should cloth face coverings be washed or otherwise cleaned regularly? How regularly?</a:t>
            </a:r>
          </a:p>
          <a:p>
            <a:pPr marL="0" indent="0" algn="just">
              <a:buNone/>
            </a:pPr>
            <a:r>
              <a:rPr lang="en-US" sz="2000" dirty="0">
                <a:latin typeface="Arial" panose="020B0604020202020204" pitchFamily="34" charset="0"/>
                <a:cs typeface="Arial" panose="020B0604020202020204" pitchFamily="34" charset="0"/>
              </a:rPr>
              <a:t>Yes. They should be routinely washed depending on the frequency of use.</a:t>
            </a:r>
          </a:p>
          <a:p>
            <a:pPr algn="just"/>
            <a:r>
              <a:rPr lang="en-US" sz="2000" dirty="0">
                <a:latin typeface="Arial" panose="020B0604020202020204" pitchFamily="34" charset="0"/>
                <a:cs typeface="Arial" panose="020B0604020202020204" pitchFamily="34" charset="0"/>
              </a:rPr>
              <a:t>How does one safely sterilize/clean a cloth face covering?</a:t>
            </a:r>
          </a:p>
          <a:p>
            <a:pPr marL="0" indent="0" algn="just">
              <a:buNone/>
            </a:pPr>
            <a:r>
              <a:rPr lang="en-US" sz="2000" dirty="0">
                <a:latin typeface="Arial" panose="020B0604020202020204" pitchFamily="34" charset="0"/>
                <a:cs typeface="Arial" panose="020B0604020202020204" pitchFamily="34" charset="0"/>
              </a:rPr>
              <a:t>A washing machine should suffice in properly washing a face covering.</a:t>
            </a:r>
          </a:p>
          <a:p>
            <a:pPr algn="just"/>
            <a:r>
              <a:rPr lang="en-US" sz="2000" dirty="0">
                <a:latin typeface="Arial" panose="020B0604020202020204" pitchFamily="34" charset="0"/>
                <a:cs typeface="Arial" panose="020B0604020202020204" pitchFamily="34" charset="0"/>
              </a:rPr>
              <a:t>How does one safely remove a used cloth face covering?</a:t>
            </a:r>
          </a:p>
          <a:p>
            <a:pPr marL="0" indent="0" algn="just">
              <a:buNone/>
            </a:pPr>
            <a:r>
              <a:rPr lang="en-US" sz="2000" dirty="0">
                <a:latin typeface="Arial" panose="020B0604020202020204" pitchFamily="34" charset="0"/>
                <a:cs typeface="Arial" panose="020B0604020202020204" pitchFamily="34" charset="0"/>
              </a:rPr>
              <a:t>Individuals should be careful not to touch their eyes, nose, and mouth when removing their face covering and wash hands immediately after removing.</a:t>
            </a:r>
          </a:p>
          <a:p>
            <a:pPr algn="just"/>
            <a:endParaRPr lang="en-US" dirty="0"/>
          </a:p>
        </p:txBody>
      </p:sp>
      <p:pic>
        <p:nvPicPr>
          <p:cNvPr id="1026" name="Picture 2" descr="Frontal view of an individual wearing a cloth face covering. Individual is using two fingers to point to either side of the top of the nose, indicating that the covering fits well in this area.">
            <a:extLst>
              <a:ext uri="{FF2B5EF4-FFF2-40B4-BE49-F238E27FC236}">
                <a16:creationId xmlns:a16="http://schemas.microsoft.com/office/drawing/2014/main" id="{8E426269-152D-43DF-B9C0-2F66FFEB8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9594" y="2957768"/>
            <a:ext cx="2140129" cy="214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72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40FA-5D2A-4E6B-9CD1-F79E554BE821}"/>
              </a:ext>
            </a:extLst>
          </p:cNvPr>
          <p:cNvSpPr>
            <a:spLocks noGrp="1"/>
          </p:cNvSpPr>
          <p:nvPr>
            <p:ph type="title"/>
          </p:nvPr>
        </p:nvSpPr>
        <p:spPr>
          <a:xfrm>
            <a:off x="1219089" y="1021647"/>
            <a:ext cx="9302155" cy="706964"/>
          </a:xfrm>
        </p:spPr>
        <p:txBody>
          <a:bodyPr/>
          <a:lstStyle/>
          <a:p>
            <a:pPr algn="ctr"/>
            <a:r>
              <a:rPr lang="en-US" b="1" dirty="0">
                <a:latin typeface="Arial" panose="020B0604020202020204" pitchFamily="34" charset="0"/>
                <a:cs typeface="Arial" panose="020B0604020202020204" pitchFamily="34" charset="0"/>
              </a:rPr>
              <a:t>Cloth Face Covering Sample Instructions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Sew Method </a:t>
            </a:r>
          </a:p>
        </p:txBody>
      </p:sp>
      <p:sp>
        <p:nvSpPr>
          <p:cNvPr id="3" name="Content Placeholder 2">
            <a:extLst>
              <a:ext uri="{FF2B5EF4-FFF2-40B4-BE49-F238E27FC236}">
                <a16:creationId xmlns:a16="http://schemas.microsoft.com/office/drawing/2014/main" id="{92BF37D2-810B-48A2-BE6D-1DD659D30F9E}"/>
              </a:ext>
            </a:extLst>
          </p:cNvPr>
          <p:cNvSpPr>
            <a:spLocks noGrp="1"/>
          </p:cNvSpPr>
          <p:nvPr>
            <p:ph idx="1"/>
          </p:nvPr>
        </p:nvSpPr>
        <p:spPr>
          <a:xfrm>
            <a:off x="676653" y="2468032"/>
            <a:ext cx="8825659" cy="3416300"/>
          </a:xfrm>
        </p:spPr>
        <p:txBody>
          <a:bodyPr/>
          <a:lstStyle/>
          <a:p>
            <a:r>
              <a:rPr lang="en-US" dirty="0"/>
              <a:t>Cut out two 10-by-6-inch rectangles of cotton fabric. Use tightly woven cotton, such as quilting fabric or cotton sheets. T-shirt fabric will work in a pinch. Stack the two rectangles; you will sew the mask as if it was a single piece of fabric</a:t>
            </a:r>
          </a:p>
          <a:p>
            <a:endParaRPr lang="en-US" dirty="0"/>
          </a:p>
        </p:txBody>
      </p:sp>
      <p:pic>
        <p:nvPicPr>
          <p:cNvPr id="2050" name="Picture 2" descr="Supplies needed to create a cloth face covering are displayed. The supplies pictured include: one sewing machine, one twelve-inch ruler, one pencil, two six inch pieces of elastic string, two rectangle pieces of cotton cloth, 1 sewing needle, 1 bobby pin, 1 spool of thread, and 1 pair of scissors.">
            <a:extLst>
              <a:ext uri="{FF2B5EF4-FFF2-40B4-BE49-F238E27FC236}">
                <a16:creationId xmlns:a16="http://schemas.microsoft.com/office/drawing/2014/main" id="{29F9F4DD-8569-49C7-A5A8-2253C90AB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912" y="2285469"/>
            <a:ext cx="2857500" cy="3781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close up of the two rectangular pieces of cloth needed to make a cloth face covering is shown. These pieces of cloth have been cut using a pair of scissors. Each piece of cloth measures ten inches in width and six inches in length.">
            <a:extLst>
              <a:ext uri="{FF2B5EF4-FFF2-40B4-BE49-F238E27FC236}">
                <a16:creationId xmlns:a16="http://schemas.microsoft.com/office/drawing/2014/main" id="{1ACD7B9C-6146-4A6B-9F8D-E2A59E774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45" y="3811758"/>
            <a:ext cx="2319943" cy="16780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top diagram shows the two rectangle cloth pieces stacked on top of each other, aligning on all sides. The rectangle, lying flat, is positioned so that the two ten inch sides are the top and the bottom of the rectangle, while the two six inch sides are the left and right side of the rectangle. The top diagram shows the two long edges of the cloth rectangle are folded over and stitched into place to create a one-fourth inch hem along the entire width of the top and bottom of the rectangle. The bottom diagram shows the two short edges of the cloth rectangle are folded over and stitched into place to create a one-half inch hem along the entire length of the right and left sides of the face covering.">
            <a:extLst>
              <a:ext uri="{FF2B5EF4-FFF2-40B4-BE49-F238E27FC236}">
                <a16:creationId xmlns:a16="http://schemas.microsoft.com/office/drawing/2014/main" id="{C7EDB9A8-4C62-463D-A39A-F3074380F6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430" y="3699216"/>
            <a:ext cx="2857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wo six inch pieces of elastic or string are threaded through the open one-half inch hems created on the left and right side of the rectangle. Then, the two ends of the elastic or string are tied together into a knot.">
            <a:extLst>
              <a:ext uri="{FF2B5EF4-FFF2-40B4-BE49-F238E27FC236}">
                <a16:creationId xmlns:a16="http://schemas.microsoft.com/office/drawing/2014/main" id="{3B1C3C31-26B8-4B18-8333-0AFC84D7B1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930" y="3429000"/>
            <a:ext cx="28575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diagram displays a completed face covering, in which the knots of the elastic strings are tucked inside the left and right hems of the mask and are no longer visible. The cloth is slightly gathered on its left and right sides, and additional stitching is added to the four corners of the gathered cloth rectangle, at the points where the cloth and the elastic or string overlap in these corners.">
            <a:extLst>
              <a:ext uri="{FF2B5EF4-FFF2-40B4-BE49-F238E27FC236}">
                <a16:creationId xmlns:a16="http://schemas.microsoft.com/office/drawing/2014/main" id="{9403519C-BAB0-4D26-901A-848F4667E6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230" y="4980251"/>
            <a:ext cx="28575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24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40FA-5D2A-4E6B-9CD1-F79E554BE821}"/>
              </a:ext>
            </a:extLst>
          </p:cNvPr>
          <p:cNvSpPr>
            <a:spLocks noGrp="1"/>
          </p:cNvSpPr>
          <p:nvPr>
            <p:ph type="title"/>
          </p:nvPr>
        </p:nvSpPr>
        <p:spPr>
          <a:xfrm>
            <a:off x="936866" y="1097934"/>
            <a:ext cx="9753711" cy="706964"/>
          </a:xfrm>
        </p:spPr>
        <p:txBody>
          <a:bodyPr/>
          <a:lstStyle/>
          <a:p>
            <a:pPr algn="ctr"/>
            <a:r>
              <a:rPr lang="en-US" b="1" dirty="0">
                <a:latin typeface="Arial" panose="020B0604020202020204" pitchFamily="34" charset="0"/>
                <a:cs typeface="Arial" panose="020B0604020202020204" pitchFamily="34" charset="0"/>
              </a:rPr>
              <a:t>Cloth Face Covering Sample Instructions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No Sew Method </a:t>
            </a:r>
          </a:p>
        </p:txBody>
      </p:sp>
      <p:sp>
        <p:nvSpPr>
          <p:cNvPr id="3" name="Content Placeholder 2">
            <a:extLst>
              <a:ext uri="{FF2B5EF4-FFF2-40B4-BE49-F238E27FC236}">
                <a16:creationId xmlns:a16="http://schemas.microsoft.com/office/drawing/2014/main" id="{92BF37D2-810B-48A2-BE6D-1DD659D30F9E}"/>
              </a:ext>
            </a:extLst>
          </p:cNvPr>
          <p:cNvSpPr>
            <a:spLocks noGrp="1"/>
          </p:cNvSpPr>
          <p:nvPr>
            <p:ph idx="1"/>
          </p:nvPr>
        </p:nvSpPr>
        <p:spPr>
          <a:xfrm>
            <a:off x="676653" y="2468032"/>
            <a:ext cx="8825659" cy="3416300"/>
          </a:xfrm>
        </p:spPr>
        <p:txBody>
          <a:bodyPr>
            <a:normAutofit/>
          </a:bodyPr>
          <a:lstStyle/>
          <a:p>
            <a:r>
              <a:rPr lang="en-US" sz="2000" b="1" dirty="0">
                <a:latin typeface="Arial" panose="020B0604020202020204" pitchFamily="34" charset="0"/>
                <a:cs typeface="Arial" panose="020B0604020202020204" pitchFamily="34" charset="0"/>
              </a:rPr>
              <a:t>Quick Cut T-shirt Face Covering</a:t>
            </a:r>
          </a:p>
        </p:txBody>
      </p:sp>
      <p:pic>
        <p:nvPicPr>
          <p:cNvPr id="3074" name="Picture 2" descr="A front view of a T-shirt is shown. A straight, horizontal line is cut across the entire width of the T-shirt, parallel to the T-shirt’s waistline. Using a pair of scissors, the cut is made approximately seven to eight inches above the waistline. Both the front and back layer of the T-shirt are cut simultaneously.">
            <a:extLst>
              <a:ext uri="{FF2B5EF4-FFF2-40B4-BE49-F238E27FC236}">
                <a16:creationId xmlns:a16="http://schemas.microsoft.com/office/drawing/2014/main" id="{2E28D059-9333-4200-A03D-6FA600B4E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39" y="3087336"/>
            <a:ext cx="2857500" cy="3076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rectangle piece of cloth that has been cut from the bottom portion of the T-shirt is shown, lying flat. The rectangle is positioned so that the cut that was just made across the entire width of the shirt is the top side of the rectangle while the original waistline of the T-shirt is the bottom side of the rectangle. From the top right-hand corner of the rectangle, the scissors are moved down approximately one-half inch, along the right, hemmed side of the rectangle. From this point, a six to seven-inch, horizontal cut is made through both the front and back side of the cloth, parallel to the top of the rectangle. The scissors then turn ninety-degrees to cut downward, a vertical line that is parallel to the left side of the rectangle; this cut continues downward until it reaches approximately one-half inch above the bottom of the rectangle. The scissors then turn ninety-degrees again to create another six to seven-inch, horizontal cut that runs parallel to the bottom of the rectangle, back towards the right, hemmed side of the shirt, and cuts through the right, hemmed side of the rectangle. This newly cut out piece of cloth is laid to the side. To cut tie strings, the two remaining slivers of the right side of the rectangle are cut vertically along the hem.">
            <a:extLst>
              <a:ext uri="{FF2B5EF4-FFF2-40B4-BE49-F238E27FC236}">
                <a16:creationId xmlns:a16="http://schemas.microsoft.com/office/drawing/2014/main" id="{3E3CFB6F-F3F4-4594-928F-FE96B037D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746" y="3076600"/>
            <a:ext cx="3463877" cy="37294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final piece of cloth is unfolded and worn by an individual. The middle of the cloth piece is positioned to cover the nose and mouth area. The four thin pieces of cloth act as tie strings to hold the cloth face covering in place. The strings around neck, then over top of head are tied into knots.">
            <a:extLst>
              <a:ext uri="{FF2B5EF4-FFF2-40B4-BE49-F238E27FC236}">
                <a16:creationId xmlns:a16="http://schemas.microsoft.com/office/drawing/2014/main" id="{134C1E7A-6C10-4C46-B4CB-F5987DD87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563" y="3117333"/>
            <a:ext cx="2998006" cy="322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458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40FA-5D2A-4E6B-9CD1-F79E554BE821}"/>
              </a:ext>
            </a:extLst>
          </p:cNvPr>
          <p:cNvSpPr>
            <a:spLocks noGrp="1"/>
          </p:cNvSpPr>
          <p:nvPr>
            <p:ph type="title"/>
          </p:nvPr>
        </p:nvSpPr>
        <p:spPr>
          <a:xfrm>
            <a:off x="806450" y="1054104"/>
            <a:ext cx="9956800" cy="706964"/>
          </a:xfrm>
        </p:spPr>
        <p:txBody>
          <a:bodyPr/>
          <a:lstStyle/>
          <a:p>
            <a:pPr algn="ctr"/>
            <a:r>
              <a:rPr lang="en-US" b="1" dirty="0">
                <a:latin typeface="Arial" panose="020B0604020202020204" pitchFamily="34" charset="0"/>
                <a:cs typeface="Arial" panose="020B0604020202020204" pitchFamily="34" charset="0"/>
              </a:rPr>
              <a:t>Cloth Face Covering Sample Instructions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No Sew Method </a:t>
            </a:r>
          </a:p>
        </p:txBody>
      </p:sp>
      <p:sp>
        <p:nvSpPr>
          <p:cNvPr id="3" name="Content Placeholder 2">
            <a:extLst>
              <a:ext uri="{FF2B5EF4-FFF2-40B4-BE49-F238E27FC236}">
                <a16:creationId xmlns:a16="http://schemas.microsoft.com/office/drawing/2014/main" id="{92BF37D2-810B-48A2-BE6D-1DD659D30F9E}"/>
              </a:ext>
            </a:extLst>
          </p:cNvPr>
          <p:cNvSpPr>
            <a:spLocks noGrp="1"/>
          </p:cNvSpPr>
          <p:nvPr>
            <p:ph idx="1"/>
          </p:nvPr>
        </p:nvSpPr>
        <p:spPr>
          <a:xfrm>
            <a:off x="676653" y="2468032"/>
            <a:ext cx="8825659" cy="3416300"/>
          </a:xfrm>
        </p:spPr>
        <p:txBody>
          <a:bodyPr>
            <a:normAutofit/>
          </a:bodyPr>
          <a:lstStyle/>
          <a:p>
            <a:r>
              <a:rPr lang="en-US" sz="2000" b="1" dirty="0">
                <a:latin typeface="Arial" panose="020B0604020202020204" pitchFamily="34" charset="0"/>
                <a:cs typeface="Arial" panose="020B0604020202020204" pitchFamily="34" charset="0"/>
              </a:rPr>
              <a:t>Bandana Face Covering</a:t>
            </a:r>
          </a:p>
          <a:p>
            <a:endParaRPr lang="en-US" sz="2000" b="1" dirty="0">
              <a:latin typeface="Arial" panose="020B0604020202020204" pitchFamily="34" charset="0"/>
              <a:cs typeface="Arial" panose="020B0604020202020204" pitchFamily="34" charset="0"/>
            </a:endParaRPr>
          </a:p>
        </p:txBody>
      </p:sp>
      <p:pic>
        <p:nvPicPr>
          <p:cNvPr id="4098" name="Picture 2" descr="A single coffee filter is shown lying flat, with the curved edge at the top. Cut coffee filter in half with a horizontal line.">
            <a:extLst>
              <a:ext uri="{FF2B5EF4-FFF2-40B4-BE49-F238E27FC236}">
                <a16:creationId xmlns:a16="http://schemas.microsoft.com/office/drawing/2014/main" id="{9BCA522F-6269-478E-8C12-58A86742C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0" y="294639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square bandanna is shown lying flat. The bandanna is then folded in half, bringing the top edge of the bandanna to meet the bottom edge of the bandanna.">
            <a:extLst>
              <a:ext uri="{FF2B5EF4-FFF2-40B4-BE49-F238E27FC236}">
                <a16:creationId xmlns:a16="http://schemas.microsoft.com/office/drawing/2014/main" id="{A32E1850-42B1-49DE-B9B8-D34CE5B07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189" y="294639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top half of the coffee filter, with the curved edge at the top, is placed in the center of the folded bandanna. Then, fold filter in center of folded bandanna. Fold top down. Fold bottom up, to cover the filter entirely.">
            <a:extLst>
              <a:ext uri="{FF2B5EF4-FFF2-40B4-BE49-F238E27FC236}">
                <a16:creationId xmlns:a16="http://schemas.microsoft.com/office/drawing/2014/main" id="{C2634AC7-45EE-4651-B253-41ABDD0D6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426" y="302683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nsert the folded bandana, with the filter inside, through the center of two rubber bands or hair ties. Place rubber bands or hair ties about 6 inches apart.">
            <a:extLst>
              <a:ext uri="{FF2B5EF4-FFF2-40B4-BE49-F238E27FC236}">
                <a16:creationId xmlns:a16="http://schemas.microsoft.com/office/drawing/2014/main" id="{4114D4C5-DF21-4862-BAD9-58D41B93C9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5549" y="500962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ake the left side and the right side of the bandanna and fold each side to the middle and tuck the sides into each other.">
            <a:extLst>
              <a:ext uri="{FF2B5EF4-FFF2-40B4-BE49-F238E27FC236}">
                <a16:creationId xmlns:a16="http://schemas.microsoft.com/office/drawing/2014/main" id="{FE19AB9A-C10A-4EAF-8B05-8BEFE875CC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9066" y="500962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The bandanna should now be a continuous, cloth loop since the left and right sides have been tucked into each other.">
            <a:extLst>
              <a:ext uri="{FF2B5EF4-FFF2-40B4-BE49-F238E27FC236}">
                <a16:creationId xmlns:a16="http://schemas.microsoft.com/office/drawing/2014/main" id="{DF916DED-2FED-485E-AA82-88B940C3A4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4500" y="4134907"/>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8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E36E-03D6-474A-B2B9-4ADC496DCCCC}"/>
              </a:ext>
            </a:extLst>
          </p:cNvPr>
          <p:cNvSpPr>
            <a:spLocks noGrp="1"/>
          </p:cNvSpPr>
          <p:nvPr>
            <p:ph type="title"/>
          </p:nvPr>
        </p:nvSpPr>
        <p:spPr>
          <a:xfrm>
            <a:off x="905573" y="1104297"/>
            <a:ext cx="9710967" cy="706964"/>
          </a:xfrm>
        </p:spPr>
        <p:txBody>
          <a:bodyPr>
            <a:normAutofit fontScale="90000"/>
          </a:bodyPr>
          <a:lstStyle/>
          <a:p>
            <a:r>
              <a:rPr lang="en-US" b="1" dirty="0"/>
              <a:t>CDC Guidelines on When to end home isolation (staying home)</a:t>
            </a:r>
            <a:br>
              <a:rPr lang="en-US" b="1" dirty="0"/>
            </a:br>
            <a:endParaRPr lang="en-US" b="1" dirty="0"/>
          </a:p>
        </p:txBody>
      </p:sp>
      <p:sp>
        <p:nvSpPr>
          <p:cNvPr id="3" name="Content Placeholder 2">
            <a:extLst>
              <a:ext uri="{FF2B5EF4-FFF2-40B4-BE49-F238E27FC236}">
                <a16:creationId xmlns:a16="http://schemas.microsoft.com/office/drawing/2014/main" id="{B7208847-7954-4B51-A56E-138C108836AE}"/>
              </a:ext>
            </a:extLst>
          </p:cNvPr>
          <p:cNvSpPr>
            <a:spLocks noGrp="1"/>
          </p:cNvSpPr>
          <p:nvPr>
            <p:ph idx="1"/>
          </p:nvPr>
        </p:nvSpPr>
        <p:spPr>
          <a:xfrm>
            <a:off x="287311" y="2355987"/>
            <a:ext cx="11617377" cy="4661941"/>
          </a:xfrm>
        </p:spPr>
        <p:txBody>
          <a:bodyPr>
            <a:normAutofit fontScale="92500"/>
          </a:bodyPr>
          <a:lstStyle/>
          <a:p>
            <a:r>
              <a:rPr lang="en-US" sz="1600" dirty="0">
                <a:latin typeface="Arial" panose="020B0604020202020204" pitchFamily="34" charset="0"/>
                <a:cs typeface="Arial" panose="020B0604020202020204" pitchFamily="34" charset="0"/>
              </a:rPr>
              <a:t>People</a:t>
            </a:r>
            <a:r>
              <a:rPr lang="en-US" sz="1600" b="1" dirty="0">
                <a:latin typeface="Arial" panose="020B0604020202020204" pitchFamily="34" charset="0"/>
                <a:cs typeface="Arial" panose="020B0604020202020204" pitchFamily="34" charset="0"/>
              </a:rPr>
              <a:t> with COVID-19 who have stayed home (are home isolated) </a:t>
            </a:r>
            <a:r>
              <a:rPr lang="en-US" sz="1600" dirty="0">
                <a:latin typeface="Arial" panose="020B0604020202020204" pitchFamily="34" charset="0"/>
                <a:cs typeface="Arial" panose="020B0604020202020204" pitchFamily="34" charset="0"/>
              </a:rPr>
              <a:t>can stop home isolation under the following conditions:</a:t>
            </a:r>
          </a:p>
          <a:p>
            <a:pPr lvl="1"/>
            <a:r>
              <a:rPr lang="en-US" b="1" i="1" dirty="0">
                <a:latin typeface="Arial" panose="020B0604020202020204" pitchFamily="34" charset="0"/>
                <a:cs typeface="Arial" panose="020B0604020202020204" pitchFamily="34" charset="0"/>
              </a:rPr>
              <a:t>If they will not have a test</a:t>
            </a:r>
            <a:r>
              <a:rPr lang="en-US" dirty="0">
                <a:latin typeface="Arial" panose="020B0604020202020204" pitchFamily="34" charset="0"/>
                <a:cs typeface="Arial" panose="020B0604020202020204" pitchFamily="34" charset="0"/>
              </a:rPr>
              <a:t> to determine if they are still contagious, they can leave home after these three things have happened:</a:t>
            </a:r>
          </a:p>
          <a:p>
            <a:pPr lvl="2"/>
            <a:r>
              <a:rPr lang="en-US" sz="1600" dirty="0">
                <a:latin typeface="Arial" panose="020B0604020202020204" pitchFamily="34" charset="0"/>
                <a:cs typeface="Arial" panose="020B0604020202020204" pitchFamily="34" charset="0"/>
              </a:rPr>
              <a:t>They have had no fever for at least 72 hours (that is three full days of no fever without the use medicine that reduces fevers)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a:t>
            </a:r>
          </a:p>
          <a:p>
            <a:pPr lvl="2"/>
            <a:r>
              <a:rPr lang="en-US" sz="1600" dirty="0">
                <a:latin typeface="Arial" panose="020B0604020202020204" pitchFamily="34" charset="0"/>
                <a:cs typeface="Arial" panose="020B0604020202020204" pitchFamily="34" charset="0"/>
              </a:rPr>
              <a:t>other symptoms have improved (for example, when their cough or shortness of breath have improved)</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a:t>
            </a:r>
          </a:p>
          <a:p>
            <a:pPr lvl="2"/>
            <a:r>
              <a:rPr lang="en-US" sz="1600" dirty="0">
                <a:latin typeface="Arial" panose="020B0604020202020204" pitchFamily="34" charset="0"/>
                <a:cs typeface="Arial" panose="020B0604020202020204" pitchFamily="34" charset="0"/>
              </a:rPr>
              <a:t>at least 7 days have passed since their symptoms first appeared</a:t>
            </a:r>
          </a:p>
          <a:p>
            <a:pPr lvl="1"/>
            <a:r>
              <a:rPr lang="en-US" b="1" i="1" dirty="0">
                <a:latin typeface="Arial" panose="020B0604020202020204" pitchFamily="34" charset="0"/>
                <a:cs typeface="Arial" panose="020B0604020202020204" pitchFamily="34" charset="0"/>
              </a:rPr>
              <a:t>If they will be tested</a:t>
            </a:r>
            <a:r>
              <a:rPr lang="en-US" dirty="0">
                <a:latin typeface="Arial" panose="020B0604020202020204" pitchFamily="34" charset="0"/>
                <a:cs typeface="Arial" panose="020B0604020202020204" pitchFamily="34" charset="0"/>
              </a:rPr>
              <a:t> to determine if they are still contagious, they can leave home after these three things have happened:</a:t>
            </a:r>
          </a:p>
          <a:p>
            <a:pPr lvl="2"/>
            <a:r>
              <a:rPr lang="en-US" sz="1600" dirty="0">
                <a:latin typeface="Arial" panose="020B0604020202020204" pitchFamily="34" charset="0"/>
                <a:cs typeface="Arial" panose="020B0604020202020204" pitchFamily="34" charset="0"/>
              </a:rPr>
              <a:t>They no longer have a fever (without the use medicine that reduces fevers)</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a:t>
            </a:r>
          </a:p>
          <a:p>
            <a:pPr lvl="2"/>
            <a:r>
              <a:rPr lang="en-US" sz="1600" dirty="0">
                <a:latin typeface="Arial" panose="020B0604020202020204" pitchFamily="34" charset="0"/>
                <a:cs typeface="Arial" panose="020B0604020202020204" pitchFamily="34" charset="0"/>
              </a:rPr>
              <a:t>other symptoms have improved (for example, when their cough or shortness of breath have improved)</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AND</a:t>
            </a:r>
          </a:p>
          <a:p>
            <a:pPr lvl="2"/>
            <a:r>
              <a:rPr lang="en-US" sz="1600" dirty="0">
                <a:latin typeface="Arial" panose="020B0604020202020204" pitchFamily="34" charset="0"/>
                <a:cs typeface="Arial" panose="020B0604020202020204" pitchFamily="34" charset="0"/>
              </a:rPr>
              <a:t>They received two negative tests in a row, 24 hours apart. Their doctor will follow </a:t>
            </a:r>
            <a:r>
              <a:rPr lang="en-US" sz="1600" u="sng" dirty="0">
                <a:latin typeface="Arial" panose="020B0604020202020204" pitchFamily="34" charset="0"/>
                <a:cs typeface="Arial" panose="020B0604020202020204" pitchFamily="34" charset="0"/>
                <a:hlinkClick r:id="rId2"/>
              </a:rPr>
              <a:t>CDC guidelines</a:t>
            </a:r>
            <a:r>
              <a:rPr lang="en-US" sz="1600" dirty="0">
                <a:latin typeface="Arial" panose="020B0604020202020204" pitchFamily="34" charset="0"/>
                <a:cs typeface="Arial" panose="020B0604020202020204" pitchFamily="34" charset="0"/>
              </a:rPr>
              <a:t>.</a:t>
            </a:r>
          </a:p>
          <a:p>
            <a:endParaRPr lang="en-US" sz="2000" dirty="0"/>
          </a:p>
        </p:txBody>
      </p:sp>
    </p:spTree>
    <p:extLst>
      <p:ext uri="{BB962C8B-B14F-4D97-AF65-F5344CB8AC3E}">
        <p14:creationId xmlns:p14="http://schemas.microsoft.com/office/powerpoint/2010/main" val="193150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2" name="Rectangle 7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 name="Rectangle 7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79" name="Rectangle 7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6343952" y="147043"/>
            <a:ext cx="5166021" cy="3281957"/>
          </a:xfrm>
        </p:spPr>
        <p:txBody>
          <a:bodyPr vert="horz" lIns="91440" tIns="45720" rIns="91440" bIns="45720" rtlCol="0" anchor="b">
            <a:normAutofit/>
          </a:bodyPr>
          <a:lstStyle/>
          <a:p>
            <a:r>
              <a:rPr lang="en-US" sz="5400" b="1" i="0" kern="1200" dirty="0">
                <a:solidFill>
                  <a:srgbClr val="EBEBEB"/>
                </a:solidFill>
                <a:ea typeface="+mj-ea"/>
                <a:cs typeface="+mj-cs"/>
              </a:rPr>
              <a:t>WHO UPDATES </a:t>
            </a:r>
          </a:p>
        </p:txBody>
      </p:sp>
      <p:pic>
        <p:nvPicPr>
          <p:cNvPr id="55" name="Graphic 54" descr="Megaphone">
            <a:extLst>
              <a:ext uri="{FF2B5EF4-FFF2-40B4-BE49-F238E27FC236}">
                <a16:creationId xmlns:a16="http://schemas.microsoft.com/office/drawing/2014/main" id="{1EF248CF-4DEA-4CC9-883C-9E2A2CD2CB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8759" y="964360"/>
            <a:ext cx="462875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2160103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203-D0BD-40B7-ACCF-F0923F416AA1}"/>
              </a:ext>
            </a:extLst>
          </p:cNvPr>
          <p:cNvSpPr>
            <a:spLocks noGrp="1"/>
          </p:cNvSpPr>
          <p:nvPr>
            <p:ph type="title"/>
          </p:nvPr>
        </p:nvSpPr>
        <p:spPr>
          <a:xfrm>
            <a:off x="2808157" y="1303451"/>
            <a:ext cx="8761413" cy="706964"/>
          </a:xfrm>
        </p:spPr>
        <p:txBody>
          <a:bodyPr/>
          <a:lstStyle/>
          <a:p>
            <a:r>
              <a:rPr lang="en-US" sz="4400" b="1" dirty="0">
                <a:latin typeface="Arial" panose="020B0604020202020204" pitchFamily="34" charset="0"/>
                <a:cs typeface="Arial" panose="020B0604020202020204" pitchFamily="34" charset="0"/>
              </a:rPr>
              <a:t>CDC Recommends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227DE4-259E-4F6C-9B16-9052D6A0E630}"/>
              </a:ext>
            </a:extLst>
          </p:cNvPr>
          <p:cNvSpPr>
            <a:spLocks noGrp="1"/>
          </p:cNvSpPr>
          <p:nvPr>
            <p:ph idx="1"/>
          </p:nvPr>
        </p:nvSpPr>
        <p:spPr>
          <a:xfrm>
            <a:off x="558141" y="2674752"/>
            <a:ext cx="9232468" cy="3726048"/>
          </a:xfrm>
        </p:spPr>
        <p:txBody>
          <a:bodyPr>
            <a:normAutofit fontScale="62500" lnSpcReduction="20000"/>
          </a:bodyPr>
          <a:lstStyle/>
          <a:p>
            <a:r>
              <a:rPr lang="en-US" sz="2900" dirty="0">
                <a:latin typeface="Arial" panose="020B0604020202020204" pitchFamily="34" charset="0"/>
                <a:cs typeface="Arial" panose="020B0604020202020204" pitchFamily="34" charset="0"/>
              </a:rPr>
              <a:t>Everyone can do their part to help us respond to this emerging public health threat:</a:t>
            </a:r>
          </a:p>
          <a:p>
            <a:pPr lvl="1"/>
            <a:r>
              <a:rPr lang="en-US" sz="2900" dirty="0">
                <a:latin typeface="Arial" panose="020B0604020202020204" pitchFamily="34" charset="0"/>
                <a:cs typeface="Arial" panose="020B0604020202020204" pitchFamily="34" charset="0"/>
              </a:rPr>
              <a:t>CDC is recommending the use of a </a:t>
            </a:r>
            <a:r>
              <a:rPr lang="en-US" sz="2900" u="sng" dirty="0">
                <a:latin typeface="Arial" panose="020B0604020202020204" pitchFamily="34" charset="0"/>
                <a:cs typeface="Arial" panose="020B0604020202020204" pitchFamily="34" charset="0"/>
                <a:hlinkClick r:id="rId2"/>
              </a:rPr>
              <a:t>cloth face covering</a:t>
            </a:r>
            <a:r>
              <a:rPr lang="en-US" sz="2900" dirty="0">
                <a:latin typeface="Arial" panose="020B0604020202020204" pitchFamily="34" charset="0"/>
                <a:cs typeface="Arial" panose="020B0604020202020204" pitchFamily="34" charset="0"/>
              </a:rPr>
              <a:t> to keep people who are infected but do not have symptoms from spreading COVID-19 to others</a:t>
            </a:r>
          </a:p>
          <a:p>
            <a:pPr lvl="1"/>
            <a:r>
              <a:rPr lang="en-US" sz="2900" dirty="0">
                <a:latin typeface="Arial" panose="020B0604020202020204" pitchFamily="34" charset="0"/>
                <a:cs typeface="Arial" panose="020B0604020202020204" pitchFamily="34" charset="0"/>
              </a:rPr>
              <a:t>The cloth face cover is meant to protect other people in case you are infected</a:t>
            </a:r>
          </a:p>
          <a:p>
            <a:pPr lvl="1"/>
            <a:r>
              <a:rPr lang="en-US" sz="2900" dirty="0">
                <a:latin typeface="Arial" panose="020B0604020202020204" pitchFamily="34" charset="0"/>
                <a:cs typeface="Arial" panose="020B0604020202020204" pitchFamily="34" charset="0"/>
              </a:rPr>
              <a:t>The cloth face coverings recommended are not surgical masks or N-95 respirators. Medical face masks are critical supplies that should be reserved for healthcare workers and other first responders, as recommended by CDC</a:t>
            </a:r>
          </a:p>
          <a:p>
            <a:pPr lvl="1"/>
            <a:r>
              <a:rPr lang="en-US" sz="2900" dirty="0">
                <a:latin typeface="Arial" panose="020B0604020202020204" pitchFamily="34" charset="0"/>
                <a:cs typeface="Arial" panose="020B0604020202020204" pitchFamily="34" charset="0"/>
              </a:rPr>
              <a:t>The cloth face cover is not a substitute for social distancing</a:t>
            </a:r>
          </a:p>
          <a:p>
            <a:pPr lvl="1"/>
            <a:r>
              <a:rPr lang="en-US" sz="2900" dirty="0">
                <a:latin typeface="Arial" panose="020B0604020202020204" pitchFamily="34" charset="0"/>
                <a:cs typeface="Arial" panose="020B0604020202020204" pitchFamily="34" charset="0"/>
              </a:rPr>
              <a:t>CDC continues to recommend that people try keep about 6 feet between themselves and others</a:t>
            </a:r>
          </a:p>
          <a:p>
            <a:endParaRPr lang="en-US" dirty="0"/>
          </a:p>
        </p:txBody>
      </p:sp>
    </p:spTree>
    <p:extLst>
      <p:ext uri="{BB962C8B-B14F-4D97-AF65-F5344CB8AC3E}">
        <p14:creationId xmlns:p14="http://schemas.microsoft.com/office/powerpoint/2010/main" val="3764674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A425-5476-4331-8E27-317F55BBC971}"/>
              </a:ext>
            </a:extLst>
          </p:cNvPr>
          <p:cNvSpPr>
            <a:spLocks noGrp="1"/>
          </p:cNvSpPr>
          <p:nvPr>
            <p:ph type="title"/>
          </p:nvPr>
        </p:nvSpPr>
        <p:spPr/>
        <p:txBody>
          <a:bodyPr/>
          <a:lstStyle/>
          <a:p>
            <a:r>
              <a:rPr lang="en-US" dirty="0"/>
              <a:t> </a:t>
            </a:r>
            <a:r>
              <a:rPr lang="en-US" b="1" dirty="0">
                <a:latin typeface="Arial" panose="020B0604020202020204" pitchFamily="34" charset="0"/>
                <a:cs typeface="Arial" panose="020B0604020202020204" pitchFamily="34" charset="0"/>
              </a:rPr>
              <a:t>New CDC COVID-19 Guidelines</a:t>
            </a:r>
          </a:p>
        </p:txBody>
      </p:sp>
      <p:sp>
        <p:nvSpPr>
          <p:cNvPr id="3" name="Content Placeholder 2">
            <a:extLst>
              <a:ext uri="{FF2B5EF4-FFF2-40B4-BE49-F238E27FC236}">
                <a16:creationId xmlns:a16="http://schemas.microsoft.com/office/drawing/2014/main" id="{D73569CF-87EE-4D6F-8C3F-185DF86E00BE}"/>
              </a:ext>
            </a:extLst>
          </p:cNvPr>
          <p:cNvSpPr>
            <a:spLocks noGrp="1"/>
          </p:cNvSpPr>
          <p:nvPr>
            <p:ph idx="1"/>
          </p:nvPr>
        </p:nvSpPr>
        <p:spPr/>
        <p:txBody>
          <a:bodyPr>
            <a:normAutofit/>
          </a:bodyPr>
          <a:lstStyle/>
          <a:p>
            <a:r>
              <a:rPr lang="en-US" sz="20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Slow the spread</a:t>
            </a:r>
            <a:r>
              <a:rPr lang="en-US" sz="2000" dirty="0">
                <a:solidFill>
                  <a:schemeClr val="tx1"/>
                </a:solidFill>
                <a:latin typeface="Arial" panose="020B0604020202020204" pitchFamily="34" charset="0"/>
                <a:cs typeface="Arial" panose="020B0604020202020204" pitchFamily="34" charset="0"/>
              </a:rPr>
              <a:t> </a:t>
            </a:r>
          </a:p>
          <a:p>
            <a:r>
              <a:rPr lang="en-US" sz="20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Cloth face covers </a:t>
            </a:r>
            <a:r>
              <a:rPr lang="en-US" sz="2000" b="1" cap="all"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NEW</a:t>
            </a:r>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Critical workers </a:t>
            </a:r>
            <a:r>
              <a:rPr lang="en-US" sz="2000" b="1" cap="all"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NEW</a:t>
            </a:r>
            <a:endParaRPr lang="en-US" sz="2000" dirty="0">
              <a:solidFill>
                <a:schemeClr val="tx1"/>
              </a:solidFill>
              <a:latin typeface="Arial" panose="020B0604020202020204" pitchFamily="34" charset="0"/>
              <a:cs typeface="Arial" panose="020B0604020202020204" pitchFamily="34" charset="0"/>
            </a:endParaRPr>
          </a:p>
          <a:p>
            <a:pPr marL="0" indent="0">
              <a:buNone/>
            </a:pPr>
            <a:r>
              <a:rPr lang="en-US" sz="2000" dirty="0">
                <a:solidFill>
                  <a:schemeClr val="tx1"/>
                </a:solidFill>
                <a:latin typeface="Arial" panose="020B0604020202020204" pitchFamily="34" charset="0"/>
                <a:cs typeface="Arial" panose="020B0604020202020204" pitchFamily="34" charset="0"/>
              </a:rPr>
              <a:t>Implementing Safety Practices for Critical Infrastructure Workers Who May Have Had Exposure to a Person with Suspected or Confirmed COVID-19</a:t>
            </a:r>
          </a:p>
          <a:p>
            <a:pPr marL="0" indent="0">
              <a:buNone/>
            </a:pPr>
            <a:endParaRPr lang="en-US" sz="2400" dirty="0">
              <a:solidFill>
                <a:schemeClr val="tx1"/>
              </a:solidFill>
            </a:endParaRPr>
          </a:p>
        </p:txBody>
      </p:sp>
    </p:spTree>
    <p:extLst>
      <p:ext uri="{BB962C8B-B14F-4D97-AF65-F5344CB8AC3E}">
        <p14:creationId xmlns:p14="http://schemas.microsoft.com/office/powerpoint/2010/main" val="4164618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C0FF-2796-43CB-959A-FDDE662088B1}"/>
              </a:ext>
            </a:extLst>
          </p:cNvPr>
          <p:cNvSpPr>
            <a:spLocks noGrp="1"/>
          </p:cNvSpPr>
          <p:nvPr>
            <p:ph type="title"/>
          </p:nvPr>
        </p:nvSpPr>
        <p:spPr>
          <a:xfrm>
            <a:off x="1154954" y="973667"/>
            <a:ext cx="9297341" cy="723275"/>
          </a:xfrm>
        </p:spPr>
        <p:txBody>
          <a:bodyPr/>
          <a:lstStyle/>
          <a:p>
            <a:r>
              <a:rPr lang="en-US" b="1" dirty="0">
                <a:latin typeface="Arial" panose="020B0604020202020204" pitchFamily="34" charset="0"/>
                <a:cs typeface="Arial" panose="020B0604020202020204" pitchFamily="34" charset="0"/>
              </a:rPr>
              <a:t>References</a:t>
            </a:r>
          </a:p>
        </p:txBody>
      </p:sp>
      <p:sp>
        <p:nvSpPr>
          <p:cNvPr id="5" name="Rectangle 4">
            <a:extLst>
              <a:ext uri="{FF2B5EF4-FFF2-40B4-BE49-F238E27FC236}">
                <a16:creationId xmlns:a16="http://schemas.microsoft.com/office/drawing/2014/main" id="{2B83165E-6823-4B36-A358-AEC7752F2FE8}"/>
              </a:ext>
            </a:extLst>
          </p:cNvPr>
          <p:cNvSpPr/>
          <p:nvPr/>
        </p:nvSpPr>
        <p:spPr>
          <a:xfrm>
            <a:off x="842158" y="3621360"/>
            <a:ext cx="3657599"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hlinkClick r:id="rId2"/>
              </a:rPr>
              <a:t>https://www.cdc.gov/</a:t>
            </a:r>
            <a:endParaRPr lang="en-US"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1AABE2E-7BE2-4F07-8FDF-3366088C7304}"/>
              </a:ext>
            </a:extLst>
          </p:cNvPr>
          <p:cNvSpPr/>
          <p:nvPr/>
        </p:nvSpPr>
        <p:spPr>
          <a:xfrm>
            <a:off x="842158" y="2859613"/>
            <a:ext cx="9922932" cy="1523494"/>
          </a:xfrm>
          <a:prstGeom prst="rect">
            <a:avLst/>
          </a:prstGeom>
        </p:spPr>
        <p:txBody>
          <a:bodyPr wrap="square">
            <a:spAutoFit/>
          </a:bodyPr>
          <a:lstStyle/>
          <a:p>
            <a:pPr>
              <a:spcAft>
                <a:spcPts val="600"/>
              </a:spcAft>
            </a:pPr>
            <a:r>
              <a:rPr lang="en-US" sz="2000" dirty="0">
                <a:latin typeface="Arial" panose="020B0604020202020204" pitchFamily="34" charset="0"/>
                <a:cs typeface="Arial" panose="020B0604020202020204" pitchFamily="34" charset="0"/>
                <a:hlinkClick r:id="rId3"/>
              </a:rPr>
              <a:t>https://www.who.int/</a:t>
            </a:r>
            <a:endParaRPr lang="en-US" sz="2000" dirty="0">
              <a:latin typeface="Arial" panose="020B0604020202020204" pitchFamily="34" charset="0"/>
              <a:cs typeface="Arial" panose="020B0604020202020204" pitchFamily="34" charset="0"/>
            </a:endParaRP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endParaRPr lang="en-US" sz="2000" dirty="0">
              <a:latin typeface="Arial" panose="020B0604020202020204" pitchFamily="34" charset="0"/>
              <a:cs typeface="Arial" panose="020B0604020202020204" pitchFamily="34" charset="0"/>
            </a:endParaRPr>
          </a:p>
          <a:p>
            <a:pPr>
              <a:spcAft>
                <a:spcPts val="600"/>
              </a:spcAft>
            </a:pPr>
            <a:endParaRPr lang="en-US" dirty="0">
              <a:solidFill>
                <a:schemeClr val="bg1"/>
              </a:solidFill>
            </a:endParaRPr>
          </a:p>
        </p:txBody>
      </p:sp>
    </p:spTree>
    <p:extLst>
      <p:ext uri="{BB962C8B-B14F-4D97-AF65-F5344CB8AC3E}">
        <p14:creationId xmlns:p14="http://schemas.microsoft.com/office/powerpoint/2010/main" val="251462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A04C169-748C-432E-8C49-CD712D33100C}"/>
              </a:ext>
            </a:extLst>
          </p:cNvPr>
          <p:cNvSpPr>
            <a:spLocks noGrp="1"/>
          </p:cNvSpPr>
          <p:nvPr>
            <p:ph type="title"/>
          </p:nvPr>
        </p:nvSpPr>
        <p:spPr>
          <a:xfrm>
            <a:off x="1046087" y="1130601"/>
            <a:ext cx="3342442" cy="4596794"/>
          </a:xfrm>
        </p:spPr>
        <p:txBody>
          <a:bodyPr anchor="ctr">
            <a:normAutofit/>
          </a:bodyPr>
          <a:lstStyle/>
          <a:p>
            <a:r>
              <a:rPr lang="en-US" sz="3200" b="1" dirty="0">
                <a:latin typeface="Arial" panose="020B0604020202020204" pitchFamily="34" charset="0"/>
                <a:cs typeface="Arial" panose="020B0604020202020204" pitchFamily="34" charset="0"/>
              </a:rPr>
              <a:t>Advice on the use of masks</a:t>
            </a:r>
            <a:br>
              <a:rPr lang="en-US" sz="3200" b="1" dirty="0">
                <a:latin typeface="Arial" panose="020B0604020202020204" pitchFamily="34" charset="0"/>
                <a:cs typeface="Arial" panose="020B0604020202020204" pitchFamily="34" charset="0"/>
              </a:rPr>
            </a:br>
            <a:endParaRPr lang="en-US" sz="3200" dirty="0">
              <a:solidFill>
                <a:srgbClr val="EBEBEB"/>
              </a:solidFill>
            </a:endParaRPr>
          </a:p>
        </p:txBody>
      </p:sp>
      <p:sp>
        <p:nvSpPr>
          <p:cNvPr id="3" name="Content Placeholder 2">
            <a:extLst>
              <a:ext uri="{FF2B5EF4-FFF2-40B4-BE49-F238E27FC236}">
                <a16:creationId xmlns:a16="http://schemas.microsoft.com/office/drawing/2014/main" id="{224BF760-7A86-484D-834B-C336FF378BEA}"/>
              </a:ext>
            </a:extLst>
          </p:cNvPr>
          <p:cNvSpPr>
            <a:spLocks noGrp="1"/>
          </p:cNvSpPr>
          <p:nvPr>
            <p:ph idx="1"/>
          </p:nvPr>
        </p:nvSpPr>
        <p:spPr>
          <a:xfrm>
            <a:off x="5109742" y="451836"/>
            <a:ext cx="6658923" cy="5954325"/>
          </a:xfrm>
        </p:spPr>
        <p:txBody>
          <a:bodyPr anchor="ctr">
            <a:normAutofit/>
          </a:bodyPr>
          <a:lstStyle/>
          <a:p>
            <a:pPr marL="0" indent="0">
              <a:buNone/>
            </a:pP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WHO issued updated guidance on masks, including a new section on advice to decision-makers on mask use by healthy people in communities</a:t>
            </a:r>
          </a:p>
          <a:p>
            <a:pPr algn="just"/>
            <a:endParaRPr lang="en-US" sz="2000" dirty="0"/>
          </a:p>
        </p:txBody>
      </p:sp>
    </p:spTree>
    <p:extLst>
      <p:ext uri="{BB962C8B-B14F-4D97-AF65-F5344CB8AC3E}">
        <p14:creationId xmlns:p14="http://schemas.microsoft.com/office/powerpoint/2010/main" val="332196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FE1490FD-495D-4BBC-98AA-290AEFF577BB}"/>
              </a:ext>
            </a:extLst>
          </p:cNvPr>
          <p:cNvSpPr>
            <a:spLocks noGrp="1"/>
          </p:cNvSpPr>
          <p:nvPr>
            <p:ph type="title"/>
          </p:nvPr>
        </p:nvSpPr>
        <p:spPr>
          <a:xfrm>
            <a:off x="994087" y="1130603"/>
            <a:ext cx="3342442" cy="4596794"/>
          </a:xfrm>
        </p:spPr>
        <p:txBody>
          <a:bodyPr anchor="ctr">
            <a:normAutofit/>
          </a:bodyPr>
          <a:lstStyle/>
          <a:p>
            <a:br>
              <a:rPr lang="en-US" sz="3200">
                <a:solidFill>
                  <a:srgbClr val="EBEBEB"/>
                </a:solidFill>
              </a:rPr>
            </a:br>
            <a:r>
              <a:rPr lang="en-US" sz="3200" b="1">
                <a:solidFill>
                  <a:srgbClr val="EBEBEB"/>
                </a:solidFill>
                <a:latin typeface="Arial" panose="020B0604020202020204" pitchFamily="34" charset="0"/>
              </a:rPr>
              <a:t>Ad-hoc consultation on managing the COVID-19 infodemic</a:t>
            </a:r>
            <a:br>
              <a:rPr lang="en-US" sz="3200" b="1">
                <a:solidFill>
                  <a:srgbClr val="EBEBEB"/>
                </a:solidFill>
                <a:latin typeface="Arial" panose="020B0604020202020204" pitchFamily="34" charset="0"/>
              </a:rPr>
            </a:br>
            <a:endParaRPr lang="en-US" sz="3200">
              <a:solidFill>
                <a:srgbClr val="EBEBEB"/>
              </a:solidFill>
            </a:endParaRPr>
          </a:p>
        </p:txBody>
      </p:sp>
      <p:sp>
        <p:nvSpPr>
          <p:cNvPr id="3" name="Content Placeholder 2">
            <a:extLst>
              <a:ext uri="{FF2B5EF4-FFF2-40B4-BE49-F238E27FC236}">
                <a16:creationId xmlns:a16="http://schemas.microsoft.com/office/drawing/2014/main" id="{3193983D-80C1-4466-BBC3-3CF0FF2929FE}"/>
              </a:ext>
            </a:extLst>
          </p:cNvPr>
          <p:cNvSpPr>
            <a:spLocks noGrp="1"/>
          </p:cNvSpPr>
          <p:nvPr>
            <p:ph idx="1"/>
          </p:nvPr>
        </p:nvSpPr>
        <p:spPr>
          <a:xfrm>
            <a:off x="5290077" y="437513"/>
            <a:ext cx="5502614" cy="5954325"/>
          </a:xfrm>
        </p:spPr>
        <p:txBody>
          <a:bodyPr anchor="ctr">
            <a:normAutofit/>
          </a:bodyPr>
          <a:lstStyle/>
          <a:p>
            <a:endParaRPr lang="en-US" sz="2000" dirty="0"/>
          </a:p>
          <a:p>
            <a:endParaRPr lang="en-US" sz="2000" dirty="0"/>
          </a:p>
          <a:p>
            <a:endParaRPr lang="en-US" sz="2000" dirty="0"/>
          </a:p>
        </p:txBody>
      </p:sp>
      <p:sp>
        <p:nvSpPr>
          <p:cNvPr id="4" name="Rectangle 3">
            <a:extLst>
              <a:ext uri="{FF2B5EF4-FFF2-40B4-BE49-F238E27FC236}">
                <a16:creationId xmlns:a16="http://schemas.microsoft.com/office/drawing/2014/main" id="{09C79723-D996-43B3-AF9F-ADF03126D26C}"/>
              </a:ext>
            </a:extLst>
          </p:cNvPr>
          <p:cNvSpPr/>
          <p:nvPr/>
        </p:nvSpPr>
        <p:spPr>
          <a:xfrm>
            <a:off x="5697426" y="1945042"/>
            <a:ext cx="6026878" cy="3293209"/>
          </a:xfrm>
          <a:prstGeom prst="rect">
            <a:avLst/>
          </a:prstGeom>
        </p:spPr>
        <p:txBody>
          <a:bodyPr wrap="square">
            <a:spAutoFit/>
          </a:bodyPr>
          <a:lstStyle/>
          <a:p>
            <a:pPr marL="285750" indent="-285750" algn="just">
              <a:spcAft>
                <a:spcPts val="600"/>
              </a:spcAft>
              <a:buFont typeface="Wingdings" panose="05000000000000000000" pitchFamily="2" charset="2"/>
              <a:buChar char="Ø"/>
            </a:pPr>
            <a:r>
              <a:rPr lang="en-US" dirty="0">
                <a:solidFill>
                  <a:srgbClr val="3C4245"/>
                </a:solidFill>
                <a:latin typeface="Arial" panose="020B0604020202020204" pitchFamily="34" charset="0"/>
              </a:rPr>
              <a:t>Bringing together scientists, public health decision-makers, medical journalists, technology and social media platforms and civil society, this consultation aimed to develop a framework for interventions to help share reliable information, while reducing misinformation, </a:t>
            </a:r>
            <a:r>
              <a:rPr lang="en-US" dirty="0" err="1">
                <a:solidFill>
                  <a:srgbClr val="3C4245"/>
                </a:solidFill>
                <a:latin typeface="Arial" panose="020B0604020202020204" pitchFamily="34" charset="0"/>
              </a:rPr>
              <a:t>rumours</a:t>
            </a:r>
            <a:r>
              <a:rPr lang="en-US" dirty="0">
                <a:solidFill>
                  <a:srgbClr val="3C4245"/>
                </a:solidFill>
                <a:latin typeface="Arial" panose="020B0604020202020204" pitchFamily="34" charset="0"/>
              </a:rPr>
              <a:t> and myths about COVID-19</a:t>
            </a:r>
          </a:p>
          <a:p>
            <a:pPr marL="285750" indent="-285750" algn="just">
              <a:spcAft>
                <a:spcPts val="600"/>
              </a:spcAft>
              <a:buFont typeface="Wingdings" panose="05000000000000000000" pitchFamily="2" charset="2"/>
              <a:buChar char="Ø"/>
            </a:pPr>
            <a:endParaRPr lang="en-US" dirty="0">
              <a:solidFill>
                <a:srgbClr val="3C4245"/>
              </a:solidFill>
              <a:latin typeface="Arial" panose="020B0604020202020204" pitchFamily="34" charset="0"/>
            </a:endParaRPr>
          </a:p>
          <a:p>
            <a:pPr marL="285750" indent="-285750" algn="just">
              <a:spcAft>
                <a:spcPts val="600"/>
              </a:spcAft>
              <a:buFont typeface="Wingdings" panose="05000000000000000000" pitchFamily="2" charset="2"/>
              <a:buChar char="Ø"/>
            </a:pPr>
            <a:r>
              <a:rPr lang="en-US" dirty="0">
                <a:solidFill>
                  <a:srgbClr val="3C4245"/>
                </a:solidFill>
                <a:latin typeface="Arial" panose="020B0604020202020204" pitchFamily="34" charset="0"/>
              </a:rPr>
              <a:t>Topics included raising awareness of the volume of information on the Internet, perceptions of the use of qualified sources for health decision-making and strengthening digital literacy</a:t>
            </a:r>
            <a:endParaRPr lang="en-US" b="0" i="0" dirty="0">
              <a:solidFill>
                <a:srgbClr val="3C4245"/>
              </a:solidFill>
              <a:effectLst/>
              <a:latin typeface="Arial" panose="020B0604020202020204" pitchFamily="34" charset="0"/>
            </a:endParaRPr>
          </a:p>
        </p:txBody>
      </p:sp>
    </p:spTree>
    <p:extLst>
      <p:ext uri="{BB962C8B-B14F-4D97-AF65-F5344CB8AC3E}">
        <p14:creationId xmlns:p14="http://schemas.microsoft.com/office/powerpoint/2010/main" val="2622150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BA5C8C54-3A88-4A2B-84E0-20190017D38C}"/>
              </a:ext>
            </a:extLst>
          </p:cNvPr>
          <p:cNvSpPr>
            <a:spLocks noGrp="1"/>
          </p:cNvSpPr>
          <p:nvPr>
            <p:ph type="title"/>
          </p:nvPr>
        </p:nvSpPr>
        <p:spPr>
          <a:xfrm>
            <a:off x="706813" y="1130602"/>
            <a:ext cx="3634846" cy="4596794"/>
          </a:xfrm>
        </p:spPr>
        <p:txBody>
          <a:bodyPr anchor="ctr">
            <a:normAutofit/>
          </a:bodyPr>
          <a:lstStyle/>
          <a:p>
            <a:r>
              <a:rPr lang="en-US" sz="3000" b="1" dirty="0">
                <a:solidFill>
                  <a:srgbClr val="EBEBEB"/>
                </a:solidFill>
              </a:rPr>
              <a:t>#</a:t>
            </a:r>
            <a:r>
              <a:rPr lang="en-US" sz="3000" b="1" dirty="0" err="1">
                <a:solidFill>
                  <a:srgbClr val="EBEBEB"/>
                </a:solidFill>
              </a:rPr>
              <a:t>HealthyAtHome</a:t>
            </a:r>
            <a:r>
              <a:rPr lang="en-US" sz="3000" b="1" dirty="0">
                <a:solidFill>
                  <a:srgbClr val="EBEBEB"/>
                </a:solidFill>
              </a:rPr>
              <a:t> campaign</a:t>
            </a:r>
            <a:endParaRPr lang="en-US" sz="3000" dirty="0">
              <a:solidFill>
                <a:srgbClr val="EBEBEB"/>
              </a:solidFill>
            </a:endParaRPr>
          </a:p>
        </p:txBody>
      </p:sp>
      <p:sp>
        <p:nvSpPr>
          <p:cNvPr id="3" name="Content Placeholder 2">
            <a:extLst>
              <a:ext uri="{FF2B5EF4-FFF2-40B4-BE49-F238E27FC236}">
                <a16:creationId xmlns:a16="http://schemas.microsoft.com/office/drawing/2014/main" id="{F1D1C7E3-84E4-46D5-AAA0-8E04A0C03C89}"/>
              </a:ext>
            </a:extLst>
          </p:cNvPr>
          <p:cNvSpPr>
            <a:spLocks noGrp="1"/>
          </p:cNvSpPr>
          <p:nvPr>
            <p:ph idx="1"/>
          </p:nvPr>
        </p:nvSpPr>
        <p:spPr>
          <a:xfrm>
            <a:off x="5048472" y="402164"/>
            <a:ext cx="6720193" cy="6523583"/>
          </a:xfrm>
        </p:spPr>
        <p:txBody>
          <a:bodyPr anchor="ctr">
            <a:normAutofit/>
          </a:bodyPr>
          <a:lstStyle/>
          <a:p>
            <a:pPr algn="just"/>
            <a:endParaRPr lang="en-US" sz="2000" b="1" dirty="0"/>
          </a:p>
          <a:p>
            <a:pPr marL="0" indent="0" algn="just">
              <a:buNone/>
            </a:pPr>
            <a:r>
              <a:rPr lang="en-US" sz="2000" b="1" dirty="0">
                <a:latin typeface="Arial" panose="020B0604020202020204" pitchFamily="34" charset="0"/>
                <a:cs typeface="Arial" panose="020B0604020202020204" pitchFamily="34" charset="0"/>
              </a:rPr>
              <a:t>WHO is providing advice to help everybody be healthy at home, with tips on:</a:t>
            </a:r>
          </a:p>
          <a:p>
            <a:pPr algn="just"/>
            <a:r>
              <a:rPr lang="en-US" sz="2000" b="1" dirty="0">
                <a:latin typeface="Arial" panose="020B0604020202020204" pitchFamily="34" charset="0"/>
                <a:cs typeface="Arial" panose="020B0604020202020204" pitchFamily="34" charset="0"/>
              </a:rPr>
              <a:t> Staying physically active</a:t>
            </a:r>
          </a:p>
          <a:p>
            <a:pPr algn="just"/>
            <a:r>
              <a:rPr lang="en-US" sz="2000" b="1" dirty="0">
                <a:latin typeface="Arial" panose="020B0604020202020204" pitchFamily="34" charset="0"/>
                <a:cs typeface="Arial" panose="020B0604020202020204" pitchFamily="34" charset="0"/>
              </a:rPr>
              <a:t> Looking after mental health</a:t>
            </a:r>
          </a:p>
          <a:p>
            <a:pPr algn="just"/>
            <a:r>
              <a:rPr lang="en-US" sz="2000" b="1" dirty="0">
                <a:latin typeface="Arial" panose="020B0604020202020204" pitchFamily="34" charset="0"/>
                <a:cs typeface="Arial" panose="020B0604020202020204" pitchFamily="34" charset="0"/>
              </a:rPr>
              <a:t> Quitting tobacco</a:t>
            </a:r>
          </a:p>
          <a:p>
            <a:pPr algn="just"/>
            <a:r>
              <a:rPr lang="en-US" sz="2000" b="1" dirty="0">
                <a:latin typeface="Arial" panose="020B0604020202020204" pitchFamily="34" charset="0"/>
                <a:cs typeface="Arial" panose="020B0604020202020204" pitchFamily="34" charset="0"/>
              </a:rPr>
              <a:t> Healthy parenting </a:t>
            </a:r>
          </a:p>
          <a:p>
            <a:pPr marL="0" indent="0" algn="just">
              <a:buNone/>
            </a:pPr>
            <a:r>
              <a:rPr lang="en-US" sz="2000" dirty="0">
                <a:latin typeface="Arial" panose="020B0604020202020204" pitchFamily="34" charset="0"/>
                <a:cs typeface="Arial" panose="020B0604020202020204" pitchFamily="34" charset="0"/>
              </a:rPr>
              <a:t>WHO is also encouraging people to share how they are staying #</a:t>
            </a:r>
            <a:r>
              <a:rPr lang="en-US" sz="2000" dirty="0" err="1">
                <a:latin typeface="Arial" panose="020B0604020202020204" pitchFamily="34" charset="0"/>
                <a:cs typeface="Arial" panose="020B0604020202020204" pitchFamily="34" charset="0"/>
              </a:rPr>
              <a:t>HealthyAtHome</a:t>
            </a:r>
            <a:r>
              <a:rPr lang="en-US" sz="2000" dirty="0">
                <a:latin typeface="Arial" panose="020B0604020202020204" pitchFamily="34" charset="0"/>
                <a:cs typeface="Arial" panose="020B0604020202020204" pitchFamily="34" charset="0"/>
              </a:rPr>
              <a:t> as part of the new challenge</a:t>
            </a:r>
          </a:p>
          <a:p>
            <a:pPr marL="0" indent="0">
              <a:buNone/>
            </a:pPr>
            <a:r>
              <a:rPr lang="en-US" altLang="en-US" sz="2000" b="1" dirty="0"/>
              <a:t>Here some ideas to stay healthy:</a:t>
            </a:r>
          </a:p>
          <a:p>
            <a:r>
              <a:rPr lang="en-US" altLang="en-US" sz="2000" b="1" dirty="0">
                <a:solidFill>
                  <a:srgbClr val="7030A0"/>
                </a:solidFill>
                <a:cs typeface="Arial" panose="020B0604020202020204" pitchFamily="34" charset="0"/>
              </a:rPr>
              <a:t>Be active</a:t>
            </a:r>
            <a:endParaRPr lang="en-US" altLang="en-US" sz="2000" b="1" dirty="0">
              <a:solidFill>
                <a:schemeClr val="tx1"/>
              </a:solidFill>
              <a:cs typeface="Arial" panose="020B0604020202020204" pitchFamily="34" charset="0"/>
            </a:endParaRPr>
          </a:p>
          <a:p>
            <a:r>
              <a:rPr lang="en-US" altLang="en-US" sz="2000" b="1" dirty="0">
                <a:solidFill>
                  <a:schemeClr val="tx1"/>
                </a:solidFill>
                <a:cs typeface="Arial" panose="020B0604020202020204" pitchFamily="34" charset="0"/>
              </a:rPr>
              <a:t> </a:t>
            </a:r>
            <a:r>
              <a:rPr lang="en-US" altLang="en-US" sz="2000" b="1" dirty="0">
                <a:solidFill>
                  <a:srgbClr val="92D050"/>
                </a:solidFill>
                <a:cs typeface="Arial" panose="020B0604020202020204" pitchFamily="34" charset="0"/>
              </a:rPr>
              <a:t>Eat healthy </a:t>
            </a:r>
          </a:p>
          <a:p>
            <a:r>
              <a:rPr lang="en-US" altLang="en-US" sz="2000" b="1" dirty="0">
                <a:solidFill>
                  <a:srgbClr val="C00000"/>
                </a:solidFill>
                <a:cs typeface="Arial" panose="020B0604020202020204" pitchFamily="34" charset="0"/>
              </a:rPr>
              <a:t>Don’t smoke</a:t>
            </a:r>
          </a:p>
          <a:p>
            <a:r>
              <a:rPr lang="en-US" altLang="en-US" sz="2000" b="1" dirty="0">
                <a:solidFill>
                  <a:schemeClr val="accent1">
                    <a:lumMod val="60000"/>
                    <a:lumOff val="40000"/>
                  </a:schemeClr>
                </a:solidFill>
                <a:cs typeface="Arial" panose="020B0604020202020204" pitchFamily="34" charset="0"/>
              </a:rPr>
              <a:t>Meditate</a:t>
            </a:r>
          </a:p>
          <a:p>
            <a:r>
              <a:rPr lang="en-US" altLang="en-US" sz="2000" b="1" dirty="0">
                <a:solidFill>
                  <a:schemeClr val="accent5">
                    <a:lumMod val="75000"/>
                  </a:schemeClr>
                </a:solidFill>
                <a:cs typeface="Arial" panose="020B0604020202020204" pitchFamily="34" charset="0"/>
              </a:rPr>
              <a:t>Read books</a:t>
            </a:r>
            <a:br>
              <a:rPr lang="en-US" altLang="en-US" sz="2000" b="1" dirty="0"/>
            </a:br>
            <a:endParaRPr lang="en-US" sz="2000" b="1" dirty="0"/>
          </a:p>
          <a:p>
            <a:pPr marL="0" indent="0" algn="just">
              <a:buNone/>
            </a:pPr>
            <a:endParaRPr lang="en-US" sz="2000" dirty="0"/>
          </a:p>
        </p:txBody>
      </p:sp>
    </p:spTree>
    <p:extLst>
      <p:ext uri="{BB962C8B-B14F-4D97-AF65-F5344CB8AC3E}">
        <p14:creationId xmlns:p14="http://schemas.microsoft.com/office/powerpoint/2010/main" val="4203258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9820D7B3-E206-4528-B580-FB29652EF8BB}"/>
              </a:ext>
            </a:extLst>
          </p:cNvPr>
          <p:cNvSpPr>
            <a:spLocks noGrp="1"/>
          </p:cNvSpPr>
          <p:nvPr>
            <p:ph type="title"/>
          </p:nvPr>
        </p:nvSpPr>
        <p:spPr>
          <a:xfrm>
            <a:off x="994087" y="1130603"/>
            <a:ext cx="3342442" cy="4596794"/>
          </a:xfrm>
        </p:spPr>
        <p:txBody>
          <a:bodyPr anchor="ctr">
            <a:normAutofit/>
          </a:bodyPr>
          <a:lstStyle/>
          <a:p>
            <a:r>
              <a:rPr lang="en-US" sz="3200" b="1" dirty="0">
                <a:solidFill>
                  <a:srgbClr val="EBEBEB"/>
                </a:solidFill>
              </a:rPr>
              <a:t>WhatsApp health alert launches in Arabic, French and Spanish</a:t>
            </a:r>
            <a:br>
              <a:rPr lang="en-US" sz="3200" b="1" dirty="0">
                <a:solidFill>
                  <a:srgbClr val="EBEBEB"/>
                </a:solidFill>
              </a:rPr>
            </a:br>
            <a:endParaRPr lang="en-US" sz="3200" dirty="0">
              <a:solidFill>
                <a:srgbClr val="EBEBEB"/>
              </a:solidFill>
            </a:endParaRPr>
          </a:p>
        </p:txBody>
      </p:sp>
      <p:sp>
        <p:nvSpPr>
          <p:cNvPr id="3" name="Content Placeholder 2">
            <a:extLst>
              <a:ext uri="{FF2B5EF4-FFF2-40B4-BE49-F238E27FC236}">
                <a16:creationId xmlns:a16="http://schemas.microsoft.com/office/drawing/2014/main" id="{FADCEE45-6DD6-4F85-97DE-E2DEEE5F77F8}"/>
              </a:ext>
            </a:extLst>
          </p:cNvPr>
          <p:cNvSpPr>
            <a:spLocks noGrp="1"/>
          </p:cNvSpPr>
          <p:nvPr>
            <p:ph idx="1"/>
          </p:nvPr>
        </p:nvSpPr>
        <p:spPr>
          <a:xfrm>
            <a:off x="5290077" y="437513"/>
            <a:ext cx="5502614" cy="5954325"/>
          </a:xfrm>
        </p:spPr>
        <p:txBody>
          <a:bodyPr anchor="ctr">
            <a:normAutofit/>
          </a:bodyPr>
          <a:lstStyle/>
          <a:p>
            <a:pPr algn="just"/>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To increase access to reliable information, WHO worked with WhatsApp and Facebook to launch a new WHO Health Alert messaging service today</a:t>
            </a:r>
          </a:p>
          <a:p>
            <a:pPr marL="0" indent="0" algn="just">
              <a:buNone/>
            </a:pPr>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Today, WHO is launching dedicated messaging services in Arabic, French and Spanish with partners WhatsApp and Facebook to keep people safe from coronavirus. This easy-to-use messaging service has the potential to reach 2 billion people and enables WHO to get information directly into the hands of the people that need it</a:t>
            </a: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61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3097" name="Rectangle 80">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098" name="Freeform: Shape 82">
            <a:extLst>
              <a:ext uri="{FF2B5EF4-FFF2-40B4-BE49-F238E27FC236}">
                <a16:creationId xmlns:a16="http://schemas.microsoft.com/office/drawing/2014/main" id="{FD2669AB-35DB-41EC-BE9C-DA80B60A3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099"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1069"/>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87"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4924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dirty="0"/>
          </a:p>
        </p:txBody>
      </p:sp>
      <p:sp>
        <p:nvSpPr>
          <p:cNvPr id="2" name="Title 1">
            <a:extLst>
              <a:ext uri="{FF2B5EF4-FFF2-40B4-BE49-F238E27FC236}">
                <a16:creationId xmlns:a16="http://schemas.microsoft.com/office/drawing/2014/main" id="{A971BD35-6263-4DF9-A2A1-88338E06D966}"/>
              </a:ext>
            </a:extLst>
          </p:cNvPr>
          <p:cNvSpPr>
            <a:spLocks noGrp="1"/>
          </p:cNvSpPr>
          <p:nvPr>
            <p:ph type="title"/>
          </p:nvPr>
        </p:nvSpPr>
        <p:spPr>
          <a:xfrm>
            <a:off x="606250" y="920546"/>
            <a:ext cx="6072776" cy="1622322"/>
          </a:xfrm>
        </p:spPr>
        <p:txBody>
          <a:bodyPr vert="horz" lIns="91440" tIns="45720" rIns="91440" bIns="45720" rtlCol="0" anchor="ctr">
            <a:normAutofit/>
          </a:bodyPr>
          <a:lstStyle/>
          <a:p>
            <a:pPr>
              <a:lnSpc>
                <a:spcPct val="90000"/>
              </a:lnSpc>
            </a:pPr>
            <a:r>
              <a:rPr lang="en-US" b="1" dirty="0">
                <a:solidFill>
                  <a:schemeClr val="tx1"/>
                </a:solidFill>
              </a:rPr>
              <a:t>Chatbot with Rakuten Viber</a:t>
            </a:r>
            <a:br>
              <a:rPr lang="en-US" b="1" dirty="0">
                <a:solidFill>
                  <a:schemeClr val="tx1"/>
                </a:solidFill>
              </a:rPr>
            </a:br>
            <a:endParaRPr lang="en-US" b="1" dirty="0">
              <a:solidFill>
                <a:schemeClr val="tx1"/>
              </a:solidFill>
            </a:endParaRPr>
          </a:p>
        </p:txBody>
      </p:sp>
      <p:pic>
        <p:nvPicPr>
          <p:cNvPr id="3076" name="Picture 4" descr="View image on Twitter">
            <a:extLst>
              <a:ext uri="{FF2B5EF4-FFF2-40B4-BE49-F238E27FC236}">
                <a16:creationId xmlns:a16="http://schemas.microsoft.com/office/drawing/2014/main" id="{143FE614-1477-4756-B932-226062A78E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48" r="6890" b="-3"/>
          <a:stretch/>
        </p:blipFill>
        <p:spPr bwMode="auto">
          <a:xfrm>
            <a:off x="7418226" y="645106"/>
            <a:ext cx="4125317" cy="5585369"/>
          </a:xfrm>
          <a:prstGeom prst="rect">
            <a:avLst/>
          </a:prstGeom>
          <a:noFill/>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1" name="Oval 90">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3" name="Oval 92">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Rectangle 3">
            <a:extLst>
              <a:ext uri="{FF2B5EF4-FFF2-40B4-BE49-F238E27FC236}">
                <a16:creationId xmlns:a16="http://schemas.microsoft.com/office/drawing/2014/main" id="{06160C69-D83A-492B-B05E-D45B7F6BCB51}"/>
              </a:ext>
            </a:extLst>
          </p:cNvPr>
          <p:cNvSpPr/>
          <p:nvPr/>
        </p:nvSpPr>
        <p:spPr>
          <a:xfrm>
            <a:off x="648457" y="2794564"/>
            <a:ext cx="6072776" cy="3811740"/>
          </a:xfrm>
          <a:prstGeom prst="rect">
            <a:avLst/>
          </a:prstGeom>
        </p:spPr>
        <p:txBody>
          <a:bodyPr vert="horz" lIns="91440" tIns="45720" rIns="91440" bIns="45720" rtlCol="0" anchor="ctr">
            <a:normAutofit/>
          </a:bodyPr>
          <a:lstStyle/>
          <a:p>
            <a:pPr algn="just">
              <a:lnSpc>
                <a:spcPct val="90000"/>
              </a:lnSpc>
              <a:spcBef>
                <a:spcPts val="1000"/>
              </a:spcBef>
              <a:buClr>
                <a:schemeClr val="accent1"/>
              </a:buClr>
              <a:buSzPct val="80000"/>
              <a:buFont typeface="Wingdings 3" charset="2"/>
              <a:buChar char=""/>
            </a:pPr>
            <a:r>
              <a:rPr lang="en-US" sz="2000" dirty="0">
                <a:latin typeface="Arial" panose="020B0604020202020204" pitchFamily="34" charset="0"/>
                <a:cs typeface="Arial" panose="020B0604020202020204" pitchFamily="34" charset="0"/>
              </a:rPr>
              <a:t>Viber is a free messaging and calling app. Once subscribed to the WHO Viber chatbot, users will receive notifications with the latest news and information directly from WHO. Users can also learn how to protect themselves and test their knowledge on coronavirus through an interactive quiz that helps bust myths</a:t>
            </a:r>
          </a:p>
          <a:p>
            <a:pPr algn="just">
              <a:lnSpc>
                <a:spcPct val="90000"/>
              </a:lnSpc>
              <a:spcBef>
                <a:spcPts val="1000"/>
              </a:spcBef>
              <a:buClr>
                <a:schemeClr val="accent1"/>
              </a:buClr>
              <a:buSzPct val="80000"/>
            </a:pPr>
            <a:endParaRPr lang="en-US" sz="2000" dirty="0">
              <a:latin typeface="Arial" panose="020B0604020202020204" pitchFamily="34" charset="0"/>
              <a:cs typeface="Arial" panose="020B0604020202020204" pitchFamily="34" charset="0"/>
            </a:endParaRPr>
          </a:p>
          <a:p>
            <a:pPr algn="just">
              <a:lnSpc>
                <a:spcPct val="90000"/>
              </a:lnSpc>
              <a:spcBef>
                <a:spcPts val="1000"/>
              </a:spcBef>
              <a:buClr>
                <a:schemeClr val="accent1"/>
              </a:buClr>
              <a:buSzPct val="80000"/>
              <a:buFont typeface="Wingdings 3" charset="2"/>
              <a:buChar char=""/>
            </a:pPr>
            <a:r>
              <a:rPr lang="en-US" sz="2000" dirty="0">
                <a:latin typeface="Arial" panose="020B0604020202020204" pitchFamily="34" charset="0"/>
                <a:cs typeface="Arial" panose="020B0604020202020204" pitchFamily="34" charset="0"/>
              </a:rPr>
              <a:t>WHO and </a:t>
            </a:r>
            <a:r>
              <a:rPr lang="en-US" sz="2000" dirty="0">
                <a:latin typeface="Arial" panose="020B0604020202020204" pitchFamily="34" charset="0"/>
                <a:cs typeface="Arial" panose="020B0604020202020204" pitchFamily="34" charset="0"/>
                <a:hlinkClick r:id="rId4"/>
              </a:rPr>
              <a:t>@Viber</a:t>
            </a:r>
            <a:r>
              <a:rPr lang="en-US" sz="2000" dirty="0">
                <a:latin typeface="Arial" panose="020B0604020202020204" pitchFamily="34" charset="0"/>
                <a:cs typeface="Arial" panose="020B0604020202020204" pitchFamily="34" charset="0"/>
              </a:rPr>
              <a:t> fight </a:t>
            </a:r>
            <a:r>
              <a:rPr lang="en-US" sz="2000" dirty="0">
                <a:latin typeface="Arial" panose="020B0604020202020204" pitchFamily="34" charset="0"/>
                <a:cs typeface="Arial" panose="020B0604020202020204" pitchFamily="34" charset="0"/>
                <a:hlinkClick r:id="rId5"/>
              </a:rPr>
              <a:t>#COVID19</a:t>
            </a:r>
            <a:r>
              <a:rPr lang="en-US" sz="2000" dirty="0">
                <a:latin typeface="Arial" panose="020B0604020202020204" pitchFamily="34" charset="0"/>
                <a:cs typeface="Arial" panose="020B0604020202020204" pitchFamily="34" charset="0"/>
              </a:rPr>
              <a:t> misinformation with interactive chatbot in multiple languages </a:t>
            </a:r>
          </a:p>
          <a:p>
            <a:pPr>
              <a:lnSpc>
                <a:spcPct val="90000"/>
              </a:lnSpc>
              <a:spcBef>
                <a:spcPts val="1000"/>
              </a:spcBef>
              <a:buClr>
                <a:schemeClr val="accent1"/>
              </a:buClr>
              <a:buSzPct val="80000"/>
              <a:buFont typeface="Wingdings 3" charset="2"/>
              <a:buChar char=""/>
            </a:pPr>
            <a:endParaRPr lang="en-US" sz="2000" dirty="0">
              <a:effectLst/>
            </a:endParaRPr>
          </a:p>
        </p:txBody>
      </p:sp>
    </p:spTree>
    <p:extLst>
      <p:ext uri="{BB962C8B-B14F-4D97-AF65-F5344CB8AC3E}">
        <p14:creationId xmlns:p14="http://schemas.microsoft.com/office/powerpoint/2010/main" val="105293921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1BB14796-47FC-4CB2-98CC-9895D77D91FD}"/>
              </a:ext>
            </a:extLst>
          </p:cNvPr>
          <p:cNvSpPr>
            <a:spLocks noGrp="1"/>
          </p:cNvSpPr>
          <p:nvPr>
            <p:ph type="title"/>
          </p:nvPr>
        </p:nvSpPr>
        <p:spPr>
          <a:xfrm>
            <a:off x="681708" y="1130602"/>
            <a:ext cx="4148873" cy="4596794"/>
          </a:xfrm>
        </p:spPr>
        <p:txBody>
          <a:bodyPr anchor="ctr">
            <a:normAutofit/>
          </a:bodyPr>
          <a:lstStyle/>
          <a:p>
            <a:r>
              <a:rPr lang="en-US" sz="3200" b="1" dirty="0">
                <a:solidFill>
                  <a:srgbClr val="EBEBEB"/>
                </a:solidFill>
              </a:rPr>
              <a:t>COVID-19 Online Courses </a:t>
            </a:r>
            <a:br>
              <a:rPr lang="en-US" sz="3200" b="1" dirty="0">
                <a:solidFill>
                  <a:srgbClr val="EBEBEB"/>
                </a:solidFill>
              </a:rPr>
            </a:br>
            <a:endParaRPr lang="en-US" sz="3200" dirty="0">
              <a:solidFill>
                <a:srgbClr val="EBEBEB"/>
              </a:solidFill>
            </a:endParaRPr>
          </a:p>
        </p:txBody>
      </p:sp>
      <p:sp>
        <p:nvSpPr>
          <p:cNvPr id="3" name="Content Placeholder 2">
            <a:extLst>
              <a:ext uri="{FF2B5EF4-FFF2-40B4-BE49-F238E27FC236}">
                <a16:creationId xmlns:a16="http://schemas.microsoft.com/office/drawing/2014/main" id="{642F8871-4865-400E-9D76-806F6BD3980D}"/>
              </a:ext>
            </a:extLst>
          </p:cNvPr>
          <p:cNvSpPr>
            <a:spLocks noGrp="1"/>
          </p:cNvSpPr>
          <p:nvPr>
            <p:ph idx="1"/>
          </p:nvPr>
        </p:nvSpPr>
        <p:spPr>
          <a:xfrm>
            <a:off x="5334476" y="731486"/>
            <a:ext cx="5502614" cy="5954325"/>
          </a:xfrm>
        </p:spPr>
        <p:txBody>
          <a:bodyPr anchor="ctr">
            <a:normAutofit fontScale="92500" lnSpcReduction="10000"/>
          </a:bodyPr>
          <a:lstStyle/>
          <a:p>
            <a:pPr>
              <a:lnSpc>
                <a:spcPct val="90000"/>
              </a:lnSpc>
            </a:pPr>
            <a:r>
              <a:rPr lang="en-US" dirty="0">
                <a:latin typeface="Arial" panose="020B0604020202020204" pitchFamily="34" charset="0"/>
                <a:cs typeface="Arial" panose="020B0604020202020204" pitchFamily="34" charset="0"/>
              </a:rPr>
              <a:t>Real-time training during global emergencies is critical for effective preparedness and response. </a:t>
            </a:r>
          </a:p>
          <a:p>
            <a:pPr>
              <a:lnSpc>
                <a:spcPct val="90000"/>
              </a:lnSpc>
            </a:pPr>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OpenWHO</a:t>
            </a:r>
            <a:r>
              <a:rPr lang="en-US" dirty="0">
                <a:latin typeface="Arial" panose="020B0604020202020204" pitchFamily="34" charset="0"/>
                <a:cs typeface="Arial" panose="020B0604020202020204" pitchFamily="34" charset="0"/>
              </a:rPr>
              <a:t> Massive Online Open Courses for COVID-19 provide learning resources for health professionals, decision-makers and the public. More than 320 000 learners have already enrolled.</a:t>
            </a:r>
          </a:p>
          <a:p>
            <a:pPr>
              <a:lnSpc>
                <a:spcPct val="90000"/>
              </a:lnSpc>
            </a:pPr>
            <a:r>
              <a:rPr lang="en-US" dirty="0">
                <a:latin typeface="Arial" panose="020B0604020202020204" pitchFamily="34" charset="0"/>
                <a:cs typeface="Arial" panose="020B0604020202020204" pitchFamily="34" charset="0"/>
              </a:rPr>
              <a:t>As the pandemic continues to evolve, new resources will be added, additional language versions will continue to be rolled out, and existing courses will be updated to best reflect the changing context.</a:t>
            </a:r>
            <a:r>
              <a:rPr lang="en-US" b="1" dirty="0">
                <a:latin typeface="Arial" panose="020B0604020202020204" pitchFamily="34" charset="0"/>
                <a:cs typeface="Arial" panose="020B0604020202020204" pitchFamily="34" charset="0"/>
              </a:rPr>
              <a:t> </a:t>
            </a:r>
          </a:p>
          <a:p>
            <a:pPr marL="0" indent="0">
              <a:lnSpc>
                <a:spcPct val="90000"/>
              </a:lnSpc>
              <a:buNone/>
            </a:pPr>
            <a:r>
              <a:rPr lang="en-US" b="1" dirty="0">
                <a:latin typeface="Arial" panose="020B0604020202020204" pitchFamily="34" charset="0"/>
                <a:cs typeface="Arial" panose="020B0604020202020204" pitchFamily="34" charset="0"/>
              </a:rPr>
              <a:t>Courses include: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nSpc>
                <a:spcPct val="90000"/>
              </a:lnSpc>
            </a:pPr>
            <a:r>
              <a:rPr lang="en-US" dirty="0">
                <a:latin typeface="Arial" panose="020B0604020202020204" pitchFamily="34" charset="0"/>
                <a:cs typeface="Arial" panose="020B0604020202020204" pitchFamily="34" charset="0"/>
                <a:hlinkClick r:id="rId2" tooltip="https://openwho.org/courses/UNCT-COVID19-preparedness-and-response-EN"/>
              </a:rPr>
              <a:t>Operational Planning Guidelines to Support Country Preparedness and Response</a:t>
            </a:r>
            <a:endParaRPr lang="en-US" dirty="0">
              <a:latin typeface="Arial" panose="020B0604020202020204" pitchFamily="34" charset="0"/>
              <a:cs typeface="Arial" panose="020B0604020202020204" pitchFamily="34" charset="0"/>
            </a:endParaRPr>
          </a:p>
          <a:p>
            <a:pPr>
              <a:lnSpc>
                <a:spcPct val="90000"/>
              </a:lnSpc>
            </a:pPr>
            <a:r>
              <a:rPr lang="en-US" dirty="0">
                <a:latin typeface="Arial" panose="020B0604020202020204" pitchFamily="34" charset="0"/>
                <a:cs typeface="Arial" panose="020B0604020202020204" pitchFamily="34" charset="0"/>
                <a:hlinkClick r:id="rId3" tooltip="https://openwho.org/courses/COVID-19-IPC-EN"/>
              </a:rPr>
              <a:t>Infection Prevention and Control</a:t>
            </a:r>
            <a:endParaRPr lang="en-US" dirty="0">
              <a:latin typeface="Arial" panose="020B0604020202020204" pitchFamily="34" charset="0"/>
              <a:cs typeface="Arial" panose="020B0604020202020204" pitchFamily="34" charset="0"/>
            </a:endParaRPr>
          </a:p>
          <a:p>
            <a:pPr>
              <a:lnSpc>
                <a:spcPct val="90000"/>
              </a:lnSpc>
            </a:pPr>
            <a:r>
              <a:rPr lang="en-US" dirty="0">
                <a:latin typeface="Arial" panose="020B0604020202020204" pitchFamily="34" charset="0"/>
                <a:cs typeface="Arial" panose="020B0604020202020204" pitchFamily="34" charset="0"/>
                <a:hlinkClick r:id="rId4" tooltip="https://openwho.org/courses/eprotect-acute-respiratory-infections"/>
              </a:rPr>
              <a:t>Acute Respiratory Infections (ARIs) and basic hygiene measures to protect against infection</a:t>
            </a:r>
            <a:endParaRPr lang="en-US" dirty="0">
              <a:latin typeface="Arial" panose="020B0604020202020204" pitchFamily="34" charset="0"/>
              <a:cs typeface="Arial" panose="020B0604020202020204" pitchFamily="34" charset="0"/>
            </a:endParaRPr>
          </a:p>
          <a:p>
            <a:pPr>
              <a:lnSpc>
                <a:spcPct val="90000"/>
              </a:lnSpc>
            </a:pPr>
            <a:r>
              <a:rPr lang="en-US" dirty="0">
                <a:latin typeface="Arial" panose="020B0604020202020204" pitchFamily="34" charset="0"/>
                <a:cs typeface="Arial" panose="020B0604020202020204" pitchFamily="34" charset="0"/>
                <a:hlinkClick r:id="rId5" tooltip="https://openwho.org/courses/severe-acute-respiratory-infection"/>
              </a:rPr>
              <a:t>Clinical Care Severe Acute Respiratory Infection</a:t>
            </a:r>
            <a:endParaRPr lang="en-US" dirty="0">
              <a:latin typeface="Arial" panose="020B0604020202020204" pitchFamily="34" charset="0"/>
              <a:cs typeface="Arial" panose="020B0604020202020204" pitchFamily="34" charset="0"/>
            </a:endParaRPr>
          </a:p>
          <a:p>
            <a:pPr>
              <a:lnSpc>
                <a:spcPct val="90000"/>
              </a:lnSpc>
            </a:pPr>
            <a:r>
              <a:rPr lang="en-US" dirty="0">
                <a:latin typeface="Arial" panose="020B0604020202020204" pitchFamily="34" charset="0"/>
                <a:cs typeface="Arial" panose="020B0604020202020204" pitchFamily="34" charset="0"/>
                <a:hlinkClick r:id="rId6" tooltip="https://openwho.org/courses/introduction-to-ncov"/>
              </a:rPr>
              <a:t>Emerging respiratory viruses, including COVID-19: methods for detection, prevention, response and control</a:t>
            </a:r>
            <a:endParaRPr lang="en-US" dirty="0">
              <a:latin typeface="Arial" panose="020B0604020202020204" pitchFamily="34" charset="0"/>
              <a:cs typeface="Arial" panose="020B0604020202020204" pitchFamily="34" charset="0"/>
            </a:endParaRPr>
          </a:p>
          <a:p>
            <a:pPr>
              <a:lnSpc>
                <a:spcPct val="90000"/>
              </a:lnSpc>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46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F1028F87-1DB7-4548-AE6E-742940CB6C00}"/>
              </a:ext>
            </a:extLst>
          </p:cNvPr>
          <p:cNvSpPr>
            <a:spLocks noGrp="1"/>
          </p:cNvSpPr>
          <p:nvPr>
            <p:ph type="title"/>
          </p:nvPr>
        </p:nvSpPr>
        <p:spPr>
          <a:xfrm>
            <a:off x="994087" y="1130603"/>
            <a:ext cx="3342442" cy="4596794"/>
          </a:xfrm>
        </p:spPr>
        <p:txBody>
          <a:bodyPr anchor="ctr">
            <a:normAutofit/>
          </a:bodyPr>
          <a:lstStyle/>
          <a:p>
            <a:r>
              <a:rPr lang="en-US" sz="3200" b="1">
                <a:solidFill>
                  <a:srgbClr val="EBEBEB"/>
                </a:solidFill>
              </a:rPr>
              <a:t>Off-label use of medicines for COVID-19</a:t>
            </a:r>
            <a:br>
              <a:rPr lang="en-US" sz="3200" b="1">
                <a:solidFill>
                  <a:srgbClr val="EBEBEB"/>
                </a:solidFill>
              </a:rPr>
            </a:br>
            <a:endParaRPr lang="en-US" sz="3200">
              <a:solidFill>
                <a:srgbClr val="EBEBEB"/>
              </a:solidFill>
            </a:endParaRPr>
          </a:p>
        </p:txBody>
      </p:sp>
      <p:sp>
        <p:nvSpPr>
          <p:cNvPr id="3" name="Content Placeholder 2">
            <a:extLst>
              <a:ext uri="{FF2B5EF4-FFF2-40B4-BE49-F238E27FC236}">
                <a16:creationId xmlns:a16="http://schemas.microsoft.com/office/drawing/2014/main" id="{CF895E78-E175-4AB3-A96F-0427375208FB}"/>
              </a:ext>
            </a:extLst>
          </p:cNvPr>
          <p:cNvSpPr>
            <a:spLocks noGrp="1"/>
          </p:cNvSpPr>
          <p:nvPr>
            <p:ph idx="1"/>
          </p:nvPr>
        </p:nvSpPr>
        <p:spPr>
          <a:xfrm>
            <a:off x="4950605" y="296883"/>
            <a:ext cx="6730453" cy="6590011"/>
          </a:xfrm>
        </p:spPr>
        <p:txBody>
          <a:bodyPr anchor="ctr">
            <a:normAutofit/>
          </a:bodyPr>
          <a:lstStyle/>
          <a:p>
            <a:pPr algn="just"/>
            <a:r>
              <a:rPr lang="en-US" sz="2000" dirty="0">
                <a:latin typeface="Arial" panose="020B0604020202020204" pitchFamily="34" charset="0"/>
                <a:cs typeface="Arial" panose="020B0604020202020204" pitchFamily="34" charset="0"/>
              </a:rPr>
              <a:t>No pharmaceutical products have yet been shown to be safe and effective for the treatment of COVID-19. However, a number of medicines have been suggested as potential investigational therapies, many of which are now being or will soon be studied in clinical trials, including the SOLIDARITY trial co-sponsored by WHO and participating countries</a:t>
            </a: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4105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0</TotalTime>
  <Words>710</Words>
  <Application>Microsoft Office PowerPoint</Application>
  <PresentationFormat>Widescreen</PresentationFormat>
  <Paragraphs>113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Merriweather</vt:lpstr>
      <vt:lpstr>Wingdings</vt:lpstr>
      <vt:lpstr>Wingdings 3</vt:lpstr>
      <vt:lpstr>Ion Boardroom</vt:lpstr>
      <vt:lpstr>Public Health Education (HCP Resources)  WHO &amp; CDC Updates  on COVID-19   </vt:lpstr>
      <vt:lpstr>WHO UPDATES </vt:lpstr>
      <vt:lpstr>Advice on the use of masks </vt:lpstr>
      <vt:lpstr> Ad-hoc consultation on managing the COVID-19 infodemic </vt:lpstr>
      <vt:lpstr>#HealthyAtHome campaign</vt:lpstr>
      <vt:lpstr>WhatsApp health alert launches in Arabic, French and Spanish </vt:lpstr>
      <vt:lpstr>Chatbot with Rakuten Viber </vt:lpstr>
      <vt:lpstr>COVID-19 Online Courses  </vt:lpstr>
      <vt:lpstr>Off-label use of medicines for COVID-19 </vt:lpstr>
      <vt:lpstr>Mental health and COVID-19 </vt:lpstr>
      <vt:lpstr>PowerPoint Presentation</vt:lpstr>
      <vt:lpstr>Guidance for those at higher risk of infection </vt:lpstr>
      <vt:lpstr>Use of Cloth Face Coverings</vt:lpstr>
      <vt:lpstr>How to Wear a Cloth Face Covering</vt:lpstr>
      <vt:lpstr>Homemade Cloth Face Coverings </vt:lpstr>
      <vt:lpstr>Cloth Face Covering Sample Instructions Sew Method </vt:lpstr>
      <vt:lpstr>Cloth Face Covering Sample Instructions No Sew Method </vt:lpstr>
      <vt:lpstr>Cloth Face Covering Sample Instructions No Sew Method </vt:lpstr>
      <vt:lpstr>CDC Guidelines on When to end home isolation (staying home) </vt:lpstr>
      <vt:lpstr>CDC Recommends </vt:lpstr>
      <vt:lpstr> New CDC COVID-19 Guidelines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2020-04-12T19:08:35Z</dcterms:created>
  <dcterms:modified xsi:type="dcterms:W3CDTF">2020-04-13T16:14:47Z</dcterms:modified>
</cp:coreProperties>
</file>